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40"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314"/>
    <p:restoredTop sz="52116"/>
  </p:normalViewPr>
  <p:slideViewPr>
    <p:cSldViewPr snapToGrid="0" snapToObjects="1">
      <p:cViewPr>
        <p:scale>
          <a:sx n="75" d="100"/>
          <a:sy n="75" d="100"/>
        </p:scale>
        <p:origin x="568" y="144"/>
      </p:cViewPr>
      <p:guideLst/>
    </p:cSldViewPr>
  </p:slideViewPr>
  <p:notesTextViewPr>
    <p:cViewPr>
      <p:scale>
        <a:sx n="110" d="100"/>
        <a:sy n="11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F0E76A-FAF9-294C-94F2-CD708ABA81ED}" type="datetimeFigureOut">
              <a:rPr lang="nl-NL" smtClean="0"/>
              <a:t>20-06-16</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573E16-81BD-BF4C-AA88-760DC9243915}" type="slidenum">
              <a:rPr lang="nl-NL" smtClean="0"/>
              <a:t>‹nr.›</a:t>
            </a:fld>
            <a:endParaRPr lang="nl-NL"/>
          </a:p>
        </p:txBody>
      </p:sp>
    </p:spTree>
    <p:extLst>
      <p:ext uri="{BB962C8B-B14F-4D97-AF65-F5344CB8AC3E}">
        <p14:creationId xmlns:p14="http://schemas.microsoft.com/office/powerpoint/2010/main" val="2947025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b="1" dirty="0" smtClean="0"/>
              <a:t>Een portfolio</a:t>
            </a:r>
            <a:r>
              <a:rPr lang="nl-NL" b="1" baseline="0" dirty="0" smtClean="0"/>
              <a:t> is een presentatie van jouw beste (foto)werken. Met een portfolio laat je zien wat je kan, wat je geleerd hebt en waar je goed in bent. Plaats daarom foto’s en opdrachten in je portfolio waar je trots op bent of die jouw groei laten zien. </a:t>
            </a:r>
          </a:p>
          <a:p>
            <a:endParaRPr lang="nl-NL" baseline="0" dirty="0" smtClean="0"/>
          </a:p>
          <a:p>
            <a:pPr marL="171450" indent="-171450">
              <a:buFont typeface="Wingdings" charset="2"/>
              <a:buChar char="q"/>
            </a:pPr>
            <a:r>
              <a:rPr lang="nl-NL" baseline="0" dirty="0" smtClean="0"/>
              <a:t>Vul deze </a:t>
            </a:r>
            <a:r>
              <a:rPr lang="nl-NL" baseline="0" dirty="0" err="1" smtClean="0"/>
              <a:t>powerpoint</a:t>
            </a:r>
            <a:r>
              <a:rPr lang="nl-NL" baseline="0" dirty="0" smtClean="0"/>
              <a:t> met jouw (minimaal 5) beste opdrachten van dit jaar.</a:t>
            </a:r>
          </a:p>
          <a:p>
            <a:pPr marL="0" indent="0">
              <a:buFont typeface="Wingdings" charset="2"/>
              <a:buNone/>
            </a:pPr>
            <a:endParaRPr lang="nl-NL" baseline="0" dirty="0" smtClean="0"/>
          </a:p>
          <a:p>
            <a:pPr marL="171450" indent="-171450">
              <a:buFont typeface="Wingdings" charset="2"/>
              <a:buChar char="q"/>
            </a:pPr>
            <a:r>
              <a:rPr lang="nl-NL" baseline="0" dirty="0" smtClean="0"/>
              <a:t>Verwijder de dia’s die je niet wilt gebruiken</a:t>
            </a:r>
            <a:r>
              <a:rPr lang="nl-NL" baseline="0" smtClean="0"/>
              <a:t>. </a:t>
            </a:r>
          </a:p>
          <a:p>
            <a:pPr marL="0" indent="0">
              <a:buFont typeface="Wingdings" charset="2"/>
              <a:buNone/>
            </a:pPr>
            <a:endParaRPr lang="nl-NL" baseline="0" dirty="0" smtClean="0"/>
          </a:p>
          <a:p>
            <a:pPr marL="171450" indent="-171450">
              <a:buFont typeface="Wingdings" charset="2"/>
              <a:buChar char="q"/>
            </a:pPr>
            <a:r>
              <a:rPr lang="nl-NL" baseline="0" dirty="0" smtClean="0"/>
              <a:t>Schrijf een evaluatie op de laatste dia. </a:t>
            </a:r>
          </a:p>
          <a:p>
            <a:pPr marL="0" indent="0">
              <a:buFont typeface="Wingdings" charset="2"/>
              <a:buNone/>
            </a:pPr>
            <a:endParaRPr lang="nl-NL" baseline="0" dirty="0" smtClean="0"/>
          </a:p>
          <a:p>
            <a:pPr marL="171450" indent="-171450">
              <a:buFont typeface="Wingdings" charset="2"/>
              <a:buChar char="q"/>
            </a:pPr>
            <a:r>
              <a:rPr lang="nl-NL" baseline="0" dirty="0" smtClean="0"/>
              <a:t>Presenteer deze </a:t>
            </a:r>
            <a:r>
              <a:rPr lang="nl-NL" baseline="0" dirty="0" err="1" smtClean="0"/>
              <a:t>powerpoint</a:t>
            </a:r>
            <a:r>
              <a:rPr lang="nl-NL" baseline="0" dirty="0" smtClean="0"/>
              <a:t> voor een cijfer (10% cijfer fotografie)</a:t>
            </a:r>
          </a:p>
          <a:p>
            <a:pPr marL="0" indent="0">
              <a:buFont typeface="Wingdings" charset="2"/>
              <a:buNone/>
            </a:pPr>
            <a:endParaRPr lang="nl-NL" baseline="0" dirty="0" smtClean="0"/>
          </a:p>
          <a:p>
            <a:pPr marL="171450" indent="-171450">
              <a:buFont typeface="Wingdings" charset="2"/>
              <a:buChar char="q"/>
            </a:pPr>
            <a:r>
              <a:rPr lang="nl-NL" baseline="0" dirty="0" smtClean="0"/>
              <a:t>Gebruik de noties onderaan de dia om uitleg te geven. Je wordt hierop ook beoordeeld. </a:t>
            </a:r>
          </a:p>
          <a:p>
            <a:pPr marL="0" indent="0">
              <a:buFont typeface="Wingdings" charset="2"/>
              <a:buNone/>
            </a:pPr>
            <a:endParaRPr lang="nl-NL" baseline="0" dirty="0" smtClean="0"/>
          </a:p>
          <a:p>
            <a:pPr marL="171450" indent="-171450">
              <a:buFont typeface="Wingdings" charset="2"/>
              <a:buChar char="q"/>
            </a:pPr>
            <a:r>
              <a:rPr lang="nl-NL" baseline="0" dirty="0" smtClean="0"/>
              <a:t>Lever jouw </a:t>
            </a:r>
            <a:r>
              <a:rPr lang="nl-NL" baseline="0" dirty="0" err="1" smtClean="0"/>
              <a:t>powerpoint</a:t>
            </a:r>
            <a:r>
              <a:rPr lang="nl-NL" baseline="0" dirty="0" smtClean="0"/>
              <a:t> in voor cijfer. Stuur naar; jpasmans@x11.nu </a:t>
            </a:r>
          </a:p>
        </p:txBody>
      </p:sp>
      <p:sp>
        <p:nvSpPr>
          <p:cNvPr id="4" name="Tijdelijke aanduiding voor dianummer 3"/>
          <p:cNvSpPr>
            <a:spLocks noGrp="1"/>
          </p:cNvSpPr>
          <p:nvPr>
            <p:ph type="sldNum" sz="quarter" idx="10"/>
          </p:nvPr>
        </p:nvSpPr>
        <p:spPr/>
        <p:txBody>
          <a:bodyPr/>
          <a:lstStyle/>
          <a:p>
            <a:fld id="{00573E16-81BD-BF4C-AA88-760DC9243915}" type="slidenum">
              <a:rPr lang="nl-NL" smtClean="0"/>
              <a:t>1</a:t>
            </a:fld>
            <a:endParaRPr lang="nl-NL"/>
          </a:p>
        </p:txBody>
      </p:sp>
    </p:spTree>
    <p:extLst>
      <p:ext uri="{BB962C8B-B14F-4D97-AF65-F5344CB8AC3E}">
        <p14:creationId xmlns:p14="http://schemas.microsoft.com/office/powerpoint/2010/main" val="1619225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lvl="0"/>
            <a:r>
              <a:rPr lang="nl-NL" sz="1200" b="1" kern="1200" dirty="0" smtClean="0">
                <a:solidFill>
                  <a:schemeClr val="tx1"/>
                </a:solidFill>
                <a:effectLst/>
                <a:latin typeface="+mn-lt"/>
                <a:ea typeface="+mn-ea"/>
                <a:cs typeface="+mn-cs"/>
              </a:rPr>
              <a:t>Opdracht:</a:t>
            </a:r>
            <a:r>
              <a:rPr lang="nl-NL" sz="1200" kern="1200" dirty="0" smtClean="0">
                <a:solidFill>
                  <a:schemeClr val="tx1"/>
                </a:solidFill>
                <a:effectLst/>
                <a:latin typeface="+mn-lt"/>
                <a:ea typeface="+mn-ea"/>
                <a:cs typeface="+mn-cs"/>
              </a:rPr>
              <a:t>		</a:t>
            </a:r>
          </a:p>
          <a:p>
            <a:r>
              <a:rPr lang="nl-NL" sz="1200" kern="1200" dirty="0" smtClean="0">
                <a:solidFill>
                  <a:schemeClr val="tx1"/>
                </a:solidFill>
                <a:effectLst/>
                <a:latin typeface="+mn-lt"/>
                <a:ea typeface="+mn-ea"/>
                <a:cs typeface="+mn-cs"/>
              </a:rPr>
              <a:t>Maak,</a:t>
            </a:r>
            <a:r>
              <a:rPr lang="nl-NL" sz="1200" kern="1200" baseline="0" dirty="0" smtClean="0">
                <a:solidFill>
                  <a:schemeClr val="tx1"/>
                </a:solidFill>
                <a:effectLst/>
                <a:latin typeface="+mn-lt"/>
                <a:ea typeface="+mn-ea"/>
                <a:cs typeface="+mn-cs"/>
              </a:rPr>
              <a:t> naar aanleiding van, de expositie ‘Lekker Licht’ in het Centraal Museum </a:t>
            </a:r>
            <a:r>
              <a:rPr lang="nl-NL" sz="1200" b="0" kern="1200" dirty="0" smtClean="0">
                <a:solidFill>
                  <a:schemeClr val="tx1"/>
                </a:solidFill>
                <a:effectLst/>
                <a:latin typeface="+mn-lt"/>
                <a:ea typeface="+mn-ea"/>
                <a:cs typeface="+mn-cs"/>
              </a:rPr>
              <a:t>een foto met het thema ‘</a:t>
            </a:r>
            <a:r>
              <a:rPr lang="nl-NL" sz="1200" b="1" kern="1200" dirty="0" smtClean="0">
                <a:solidFill>
                  <a:schemeClr val="tx1"/>
                </a:solidFill>
                <a:effectLst/>
                <a:latin typeface="+mn-lt"/>
                <a:ea typeface="+mn-ea"/>
                <a:cs typeface="+mn-cs"/>
              </a:rPr>
              <a:t>natuurlijk licht</a:t>
            </a:r>
            <a:r>
              <a:rPr lang="nl-NL" sz="1200" b="0" kern="1200" dirty="0" smtClean="0">
                <a:solidFill>
                  <a:schemeClr val="tx1"/>
                </a:solidFill>
                <a:effectLst/>
                <a:latin typeface="+mn-lt"/>
                <a:ea typeface="+mn-ea"/>
                <a:cs typeface="+mn-cs"/>
              </a:rPr>
              <a:t>’. </a:t>
            </a:r>
          </a:p>
          <a:p>
            <a:r>
              <a:rPr lang="nl-NL" sz="1200" kern="1200" dirty="0" smtClean="0">
                <a:solidFill>
                  <a:schemeClr val="tx1"/>
                </a:solidFill>
                <a:effectLst/>
                <a:latin typeface="+mn-lt"/>
                <a:ea typeface="+mn-ea"/>
                <a:cs typeface="+mn-cs"/>
              </a:rPr>
              <a:t> </a:t>
            </a:r>
          </a:p>
          <a:p>
            <a:r>
              <a:rPr lang="nl-NL" sz="1200" b="1" kern="1200" dirty="0" smtClean="0">
                <a:solidFill>
                  <a:schemeClr val="tx1"/>
                </a:solidFill>
                <a:effectLst/>
                <a:latin typeface="+mn-lt"/>
                <a:ea typeface="+mn-ea"/>
                <a:cs typeface="+mn-cs"/>
              </a:rPr>
              <a:t>Eisen:</a:t>
            </a:r>
          </a:p>
          <a:p>
            <a:pPr lvl="0"/>
            <a:r>
              <a:rPr lang="nl-NL" sz="1200" kern="1200" dirty="0" smtClean="0">
                <a:solidFill>
                  <a:schemeClr val="tx1"/>
                </a:solidFill>
                <a:effectLst/>
                <a:latin typeface="+mn-lt"/>
                <a:ea typeface="+mn-ea"/>
                <a:cs typeface="+mn-cs"/>
              </a:rPr>
              <a:t>De lichtbron mag niet op de foto staan.</a:t>
            </a:r>
          </a:p>
          <a:p>
            <a:pPr lvl="0"/>
            <a:r>
              <a:rPr lang="nl-NL" sz="1200" kern="1200" dirty="0" smtClean="0">
                <a:solidFill>
                  <a:schemeClr val="tx1"/>
                </a:solidFill>
                <a:effectLst/>
                <a:latin typeface="+mn-lt"/>
                <a:ea typeface="+mn-ea"/>
                <a:cs typeface="+mn-cs"/>
              </a:rPr>
              <a:t>De kijker moet direct kunnen zien dat jouw foto over ‘natuurlijk licht’ gaat en nergens anders over. </a:t>
            </a:r>
          </a:p>
          <a:p>
            <a:r>
              <a:rPr lang="nl-NL" sz="1200" kern="1200" dirty="0" smtClean="0">
                <a:solidFill>
                  <a:schemeClr val="tx1"/>
                </a:solidFill>
                <a:effectLst/>
                <a:latin typeface="+mn-lt"/>
                <a:ea typeface="+mn-ea"/>
                <a:cs typeface="+mn-cs"/>
              </a:rPr>
              <a:t>Maak minimaal 15 goede foto’s waarin je onderzoekt wanneer een foto ‘licht’ als hoofdonderwerp</a:t>
            </a:r>
            <a:r>
              <a:rPr lang="nl-NL" sz="1200" kern="1200" baseline="0" dirty="0" smtClean="0">
                <a:solidFill>
                  <a:schemeClr val="tx1"/>
                </a:solidFill>
                <a:effectLst/>
                <a:latin typeface="+mn-lt"/>
                <a:ea typeface="+mn-ea"/>
                <a:cs typeface="+mn-cs"/>
              </a:rPr>
              <a:t> heeft en dus niet ‘een tafel’ of ‘bloemen’’. </a:t>
            </a:r>
            <a:r>
              <a:rPr lang="nl-NL" sz="1200" kern="1200" dirty="0" smtClean="0">
                <a:solidFill>
                  <a:schemeClr val="tx1"/>
                </a:solidFill>
                <a:effectLst/>
                <a:latin typeface="+mn-lt"/>
                <a:ea typeface="+mn-ea"/>
                <a:cs typeface="+mn-cs"/>
              </a:rPr>
              <a:t>		</a:t>
            </a:r>
          </a:p>
          <a:p>
            <a:pPr lvl="0"/>
            <a:endParaRPr lang="nl-NL" sz="1200" b="0" kern="1200" dirty="0" smtClean="0">
              <a:solidFill>
                <a:schemeClr val="tx1"/>
              </a:solidFill>
              <a:effectLst/>
              <a:latin typeface="+mn-lt"/>
              <a:ea typeface="+mn-ea"/>
              <a:cs typeface="+mn-cs"/>
            </a:endParaRPr>
          </a:p>
          <a:p>
            <a:pPr lvl="0"/>
            <a:r>
              <a:rPr lang="nl-NL" sz="1200" b="1" kern="1200" dirty="0" smtClean="0">
                <a:solidFill>
                  <a:schemeClr val="tx1"/>
                </a:solidFill>
                <a:effectLst/>
                <a:latin typeface="+mn-lt"/>
                <a:ea typeface="+mn-ea"/>
                <a:cs typeface="+mn-cs"/>
              </a:rPr>
              <a:t>Wat</a:t>
            </a:r>
            <a:r>
              <a:rPr lang="nl-NL" sz="1200" b="1" kern="1200" baseline="0" dirty="0" smtClean="0">
                <a:solidFill>
                  <a:schemeClr val="tx1"/>
                </a:solidFill>
                <a:effectLst/>
                <a:latin typeface="+mn-lt"/>
                <a:ea typeface="+mn-ea"/>
                <a:cs typeface="+mn-cs"/>
              </a:rPr>
              <a:t> ik heb geleerd van deze opdracht</a:t>
            </a:r>
            <a:r>
              <a:rPr lang="nl-NL" sz="1200" b="0" kern="1200" baseline="0" dirty="0" smtClean="0">
                <a:solidFill>
                  <a:schemeClr val="tx1"/>
                </a:solidFill>
                <a:effectLst/>
                <a:latin typeface="+mn-lt"/>
                <a:ea typeface="+mn-ea"/>
                <a:cs typeface="+mn-cs"/>
              </a:rPr>
              <a:t> (geef een korte uitleg);</a:t>
            </a:r>
            <a:endParaRPr lang="nl-NL" sz="1200" kern="1200" baseline="0" dirty="0" smtClean="0">
              <a:solidFill>
                <a:schemeClr val="tx1"/>
              </a:solidFill>
              <a:effectLst/>
              <a:latin typeface="+mn-lt"/>
              <a:ea typeface="+mn-ea"/>
              <a:cs typeface="+mn-cs"/>
            </a:endParaRPr>
          </a:p>
          <a:p>
            <a:pPr lvl="0"/>
            <a:endParaRPr lang="nl-NL"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20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b="1" kern="1200" dirty="0" smtClean="0">
                <a:solidFill>
                  <a:schemeClr val="tx1"/>
                </a:solidFill>
                <a:effectLst/>
                <a:latin typeface="+mn-lt"/>
                <a:ea typeface="+mn-ea"/>
                <a:cs typeface="+mn-cs"/>
              </a:rPr>
              <a:t>Contactblad:</a:t>
            </a:r>
            <a:r>
              <a:rPr lang="nl-NL" sz="1200" kern="1200" dirty="0" smtClean="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b="0" kern="1200" dirty="0" smtClean="0">
                <a:solidFill>
                  <a:schemeClr val="tx1"/>
                </a:solidFill>
                <a:effectLst/>
                <a:latin typeface="+mn-lt"/>
                <a:ea typeface="+mn-ea"/>
                <a:cs typeface="+mn-cs"/>
              </a:rPr>
              <a:t>Geef kort aan welke keuzes je hebt gemaakt wat betreft de selectie van je beste foto</a:t>
            </a:r>
            <a:r>
              <a:rPr lang="nl-NL" sz="1200" b="0" kern="1200" baseline="0" dirty="0" smtClean="0">
                <a:solidFill>
                  <a:schemeClr val="tx1"/>
                </a:solidFill>
                <a:effectLst/>
                <a:latin typeface="+mn-lt"/>
                <a:ea typeface="+mn-ea"/>
                <a:cs typeface="+mn-cs"/>
              </a:rPr>
              <a:t> voor deze opdracht. </a:t>
            </a:r>
            <a:r>
              <a:rPr lang="nl-NL" sz="1200" b="0" kern="1200" dirty="0" smtClean="0">
                <a:solidFill>
                  <a:schemeClr val="tx1"/>
                </a:solidFill>
                <a:effectLst/>
                <a:latin typeface="+mn-lt"/>
                <a:ea typeface="+mn-ea"/>
                <a:cs typeface="+mn-cs"/>
              </a:rPr>
              <a:t>Leg je keuze uit. Waarom</a:t>
            </a:r>
            <a:r>
              <a:rPr lang="nl-NL" sz="1200" b="0" kern="1200" baseline="0" dirty="0" smtClean="0">
                <a:solidFill>
                  <a:schemeClr val="tx1"/>
                </a:solidFill>
                <a:effectLst/>
                <a:latin typeface="+mn-lt"/>
                <a:ea typeface="+mn-ea"/>
                <a:cs typeface="+mn-cs"/>
              </a:rPr>
              <a:t> past deze foto het beste bij het thema ‘</a:t>
            </a:r>
            <a:r>
              <a:rPr lang="nl-NL" sz="1200" b="1" kern="1200" baseline="0" dirty="0" smtClean="0">
                <a:solidFill>
                  <a:schemeClr val="tx1"/>
                </a:solidFill>
                <a:effectLst/>
                <a:latin typeface="+mn-lt"/>
                <a:ea typeface="+mn-ea"/>
                <a:cs typeface="+mn-cs"/>
              </a:rPr>
              <a:t>ochtendgloren</a:t>
            </a:r>
            <a:r>
              <a:rPr lang="nl-NL" sz="1200" b="0" kern="1200" baseline="0" dirty="0" smtClean="0">
                <a:solidFill>
                  <a:schemeClr val="tx1"/>
                </a:solidFill>
                <a:effectLst/>
                <a:latin typeface="+mn-lt"/>
                <a:ea typeface="+mn-ea"/>
                <a:cs typeface="+mn-cs"/>
              </a:rPr>
              <a:t>’ in vergelijking met de andere foto’s de je gemaakt hebt?</a:t>
            </a:r>
            <a:endParaRPr lang="nl-NL" sz="1200" b="0" kern="1200" dirty="0" smtClean="0">
              <a:solidFill>
                <a:schemeClr val="tx1"/>
              </a:solidFill>
              <a:effectLst/>
              <a:latin typeface="+mn-lt"/>
              <a:ea typeface="+mn-ea"/>
              <a:cs typeface="+mn-cs"/>
            </a:endParaRPr>
          </a:p>
          <a:p>
            <a:endParaRPr lang="nl-NL" sz="1200" kern="1200" dirty="0" smtClean="0">
              <a:solidFill>
                <a:schemeClr val="tx1"/>
              </a:solidFill>
              <a:effectLst/>
              <a:latin typeface="+mn-lt"/>
              <a:ea typeface="+mn-ea"/>
              <a:cs typeface="+mn-cs"/>
            </a:endParaRPr>
          </a:p>
          <a:p>
            <a:r>
              <a:rPr lang="nl-NL" sz="1200" kern="1200" dirty="0" smtClean="0">
                <a:solidFill>
                  <a:schemeClr val="tx1"/>
                </a:solidFill>
                <a:effectLst/>
                <a:latin typeface="+mn-lt"/>
                <a:ea typeface="+mn-ea"/>
                <a:cs typeface="+mn-cs"/>
              </a:rPr>
              <a:t> </a:t>
            </a:r>
          </a:p>
          <a:p>
            <a:r>
              <a:rPr lang="nl-NL" sz="1200" b="1" kern="1200" dirty="0" smtClean="0">
                <a:solidFill>
                  <a:schemeClr val="tx1"/>
                </a:solidFill>
                <a:effectLst/>
                <a:latin typeface="+mn-lt"/>
                <a:ea typeface="+mn-ea"/>
                <a:cs typeface="+mn-cs"/>
              </a:rPr>
              <a:t>Ingeleverd:</a:t>
            </a:r>
            <a:endParaRPr lang="nl-NL" sz="1200" kern="1200" dirty="0" smtClean="0">
              <a:solidFill>
                <a:schemeClr val="tx1"/>
              </a:solidFill>
              <a:effectLst/>
              <a:latin typeface="+mn-lt"/>
              <a:ea typeface="+mn-ea"/>
              <a:cs typeface="+mn-cs"/>
            </a:endParaRPr>
          </a:p>
          <a:p>
            <a:r>
              <a:rPr lang="nl-NL" sz="1200" b="1" kern="1200" dirty="0" smtClean="0">
                <a:solidFill>
                  <a:schemeClr val="tx1"/>
                </a:solidFill>
                <a:effectLst/>
                <a:latin typeface="+mn-lt"/>
                <a:ea typeface="+mn-ea"/>
                <a:cs typeface="+mn-cs"/>
              </a:rPr>
              <a:t> </a:t>
            </a:r>
            <a:endParaRPr lang="nl-NL" sz="1200" kern="1200" dirty="0" smtClean="0">
              <a:solidFill>
                <a:schemeClr val="tx1"/>
              </a:solidFill>
              <a:effectLst/>
              <a:latin typeface="+mn-lt"/>
              <a:ea typeface="+mn-ea"/>
              <a:cs typeface="+mn-cs"/>
            </a:endParaRPr>
          </a:p>
          <a:p>
            <a:pPr marL="171450" lvl="0" indent="-171450">
              <a:buFont typeface="Wingdings" charset="2"/>
              <a:buChar char="q"/>
            </a:pPr>
            <a:r>
              <a:rPr lang="nl-NL" sz="1200" b="1" kern="1200" dirty="0" smtClean="0">
                <a:solidFill>
                  <a:schemeClr val="tx1"/>
                </a:solidFill>
                <a:effectLst/>
                <a:latin typeface="+mn-lt"/>
                <a:ea typeface="+mn-ea"/>
                <a:cs typeface="+mn-cs"/>
              </a:rPr>
              <a:t>1x contactblad</a:t>
            </a:r>
            <a:r>
              <a:rPr lang="nl-NL" sz="1200" kern="1200" dirty="0" smtClean="0">
                <a:solidFill>
                  <a:schemeClr val="tx1"/>
                </a:solidFill>
                <a:effectLst/>
                <a:latin typeface="+mn-lt"/>
                <a:ea typeface="+mn-ea"/>
                <a:cs typeface="+mn-cs"/>
              </a:rPr>
              <a:t> van je beste 15 foto’s voor deze opdracht. </a:t>
            </a:r>
          </a:p>
          <a:p>
            <a:pPr marL="171450" lvl="0" indent="-171450">
              <a:buFont typeface="Wingdings" charset="2"/>
              <a:buChar char="q"/>
            </a:pPr>
            <a:r>
              <a:rPr lang="nl-NL" sz="1200" b="1" kern="1200" dirty="0" smtClean="0">
                <a:solidFill>
                  <a:schemeClr val="tx1"/>
                </a:solidFill>
                <a:effectLst/>
                <a:latin typeface="+mn-lt"/>
                <a:ea typeface="+mn-ea"/>
                <a:cs typeface="+mn-cs"/>
              </a:rPr>
              <a:t>1x je beste foto</a:t>
            </a:r>
            <a:r>
              <a:rPr lang="nl-NL" sz="1200" kern="1200" dirty="0" smtClean="0">
                <a:solidFill>
                  <a:schemeClr val="tx1"/>
                </a:solidFill>
                <a:effectLst/>
                <a:latin typeface="+mn-lt"/>
                <a:ea typeface="+mn-ea"/>
                <a:cs typeface="+mn-cs"/>
              </a:rPr>
              <a:t> voor deze opdracht. </a:t>
            </a:r>
          </a:p>
          <a:p>
            <a:pPr marL="171450" lvl="0" indent="-171450">
              <a:buFont typeface="Wingdings" charset="2"/>
              <a:buChar char="q"/>
            </a:pPr>
            <a:r>
              <a:rPr lang="nl-NL" b="1" dirty="0" smtClean="0"/>
              <a:t>dummy</a:t>
            </a:r>
            <a:r>
              <a:rPr lang="nl-NL" b="1" baseline="0" dirty="0" smtClean="0"/>
              <a:t> </a:t>
            </a:r>
            <a:r>
              <a:rPr lang="nl-NL" b="1" dirty="0" smtClean="0"/>
              <a:t>periode 2, licht</a:t>
            </a:r>
            <a:endParaRPr lang="nl-NL" b="1" dirty="0"/>
          </a:p>
        </p:txBody>
      </p:sp>
      <p:sp>
        <p:nvSpPr>
          <p:cNvPr id="4" name="Tijdelijke aanduiding voor dianummer 3"/>
          <p:cNvSpPr>
            <a:spLocks noGrp="1"/>
          </p:cNvSpPr>
          <p:nvPr>
            <p:ph type="sldNum" sz="quarter" idx="10"/>
          </p:nvPr>
        </p:nvSpPr>
        <p:spPr/>
        <p:txBody>
          <a:bodyPr/>
          <a:lstStyle/>
          <a:p>
            <a:fld id="{00573E16-81BD-BF4C-AA88-760DC9243915}" type="slidenum">
              <a:rPr lang="nl-NL" smtClean="0"/>
              <a:t>10</a:t>
            </a:fld>
            <a:endParaRPr lang="nl-NL"/>
          </a:p>
        </p:txBody>
      </p:sp>
    </p:spTree>
    <p:extLst>
      <p:ext uri="{BB962C8B-B14F-4D97-AF65-F5344CB8AC3E}">
        <p14:creationId xmlns:p14="http://schemas.microsoft.com/office/powerpoint/2010/main" val="19689223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lvl="0"/>
            <a:r>
              <a:rPr lang="nl-NL" sz="1200" b="1" kern="1200" dirty="0" smtClean="0">
                <a:solidFill>
                  <a:schemeClr val="tx1"/>
                </a:solidFill>
                <a:effectLst/>
                <a:latin typeface="+mn-lt"/>
                <a:ea typeface="+mn-ea"/>
                <a:cs typeface="+mn-cs"/>
              </a:rPr>
              <a:t>Opdracht:</a:t>
            </a:r>
            <a:r>
              <a:rPr lang="nl-NL" sz="1200" kern="1200" dirty="0" smtClean="0">
                <a:solidFill>
                  <a:schemeClr val="tx1"/>
                </a:solidFill>
                <a:effectLst/>
                <a:latin typeface="+mn-lt"/>
                <a:ea typeface="+mn-ea"/>
                <a:cs typeface="+mn-cs"/>
              </a:rPr>
              <a:t>		</a:t>
            </a:r>
          </a:p>
          <a:p>
            <a:r>
              <a:rPr lang="nl-NL" sz="1200" kern="1200" dirty="0" smtClean="0">
                <a:solidFill>
                  <a:schemeClr val="tx1"/>
                </a:solidFill>
                <a:effectLst/>
                <a:latin typeface="+mn-lt"/>
                <a:ea typeface="+mn-ea"/>
                <a:cs typeface="+mn-cs"/>
              </a:rPr>
              <a:t>Maak dit lesuur zoveel mogelijk  </a:t>
            </a:r>
            <a:r>
              <a:rPr lang="nl-NL" sz="1200" b="1" kern="1200" dirty="0" smtClean="0">
                <a:solidFill>
                  <a:schemeClr val="tx1"/>
                </a:solidFill>
                <a:effectLst/>
                <a:latin typeface="+mn-lt"/>
                <a:ea typeface="+mn-ea"/>
                <a:cs typeface="+mn-cs"/>
              </a:rPr>
              <a:t>goede</a:t>
            </a:r>
            <a:r>
              <a:rPr lang="nl-NL" sz="1200" kern="1200" dirty="0" smtClean="0">
                <a:solidFill>
                  <a:schemeClr val="tx1"/>
                </a:solidFill>
                <a:effectLst/>
                <a:latin typeface="+mn-lt"/>
                <a:ea typeface="+mn-ea"/>
                <a:cs typeface="+mn-cs"/>
              </a:rPr>
              <a:t> portretten van een klasgenoot</a:t>
            </a:r>
            <a:r>
              <a:rPr lang="nl-NL" sz="1200" kern="1200" baseline="0" dirty="0" smtClean="0">
                <a:solidFill>
                  <a:schemeClr val="tx1"/>
                </a:solidFill>
                <a:effectLst/>
                <a:latin typeface="+mn-lt"/>
                <a:ea typeface="+mn-ea"/>
                <a:cs typeface="+mn-cs"/>
              </a:rPr>
              <a:t> met </a:t>
            </a:r>
            <a:r>
              <a:rPr lang="nl-NL" sz="1200" b="1" kern="1200" baseline="0" dirty="0" smtClean="0">
                <a:solidFill>
                  <a:schemeClr val="tx1"/>
                </a:solidFill>
                <a:effectLst/>
                <a:latin typeface="+mn-lt"/>
                <a:ea typeface="+mn-ea"/>
                <a:cs typeface="+mn-cs"/>
              </a:rPr>
              <a:t>veel- en weinig scherptediepte</a:t>
            </a:r>
            <a:r>
              <a:rPr lang="nl-NL" sz="1200" kern="1200" baseline="0" dirty="0" smtClean="0">
                <a:solidFill>
                  <a:schemeClr val="tx1"/>
                </a:solidFill>
                <a:effectLst/>
                <a:latin typeface="+mn-lt"/>
                <a:ea typeface="+mn-ea"/>
                <a:cs typeface="+mn-cs"/>
              </a:rPr>
              <a:t>. </a:t>
            </a:r>
            <a:r>
              <a:rPr lang="nl-NL" sz="1200" kern="1200" dirty="0" smtClean="0">
                <a:solidFill>
                  <a:schemeClr val="tx1"/>
                </a:solidFill>
                <a:effectLst/>
                <a:latin typeface="+mn-lt"/>
                <a:ea typeface="+mn-ea"/>
                <a:cs typeface="+mn-cs"/>
              </a:rPr>
              <a:t> </a:t>
            </a:r>
          </a:p>
          <a:p>
            <a:pPr lvl="0"/>
            <a:r>
              <a:rPr lang="nl-NL" sz="1200" b="0" kern="1200" dirty="0" smtClean="0">
                <a:solidFill>
                  <a:schemeClr val="tx1"/>
                </a:solidFill>
                <a:effectLst/>
                <a:latin typeface="+mn-lt"/>
                <a:ea typeface="+mn-ea"/>
                <a:cs typeface="+mn-cs"/>
              </a:rPr>
              <a:t>Maak buiten 2 (goed belichte!) portretten met een zo hoog mogelijk diafragma- getal (bijv. F22) (voor- en achtergrond scherp).</a:t>
            </a:r>
          </a:p>
          <a:p>
            <a:r>
              <a:rPr lang="nl-NL" sz="1200" b="0" kern="1200" dirty="0" smtClean="0">
                <a:solidFill>
                  <a:schemeClr val="tx1"/>
                </a:solidFill>
                <a:effectLst/>
                <a:latin typeface="+mn-lt"/>
                <a:ea typeface="+mn-ea"/>
                <a:cs typeface="+mn-cs"/>
              </a:rPr>
              <a:t>Maak binnen 2 (goed belichte!) foto’s met een zo laag mogelijk diafragma- getal F2.8 / F4.0/ F5.6 (gezicht</a:t>
            </a:r>
            <a:r>
              <a:rPr lang="nl-NL" sz="1200" b="0" kern="1200" baseline="0" dirty="0" smtClean="0">
                <a:solidFill>
                  <a:schemeClr val="tx1"/>
                </a:solidFill>
                <a:effectLst/>
                <a:latin typeface="+mn-lt"/>
                <a:ea typeface="+mn-ea"/>
                <a:cs typeface="+mn-cs"/>
              </a:rPr>
              <a:t> scherp, achtergrond wazig). </a:t>
            </a:r>
            <a:endParaRPr lang="nl-NL" sz="1200" b="0" kern="1200" dirty="0" smtClean="0">
              <a:solidFill>
                <a:schemeClr val="tx1"/>
              </a:solidFill>
              <a:effectLst/>
              <a:latin typeface="+mn-lt"/>
              <a:ea typeface="+mn-ea"/>
              <a:cs typeface="+mn-cs"/>
            </a:endParaRPr>
          </a:p>
          <a:p>
            <a:r>
              <a:rPr lang="nl-NL" sz="1200" kern="1200" dirty="0" smtClean="0">
                <a:solidFill>
                  <a:schemeClr val="tx1"/>
                </a:solidFill>
                <a:effectLst/>
                <a:latin typeface="+mn-lt"/>
                <a:ea typeface="+mn-ea"/>
                <a:cs typeface="+mn-cs"/>
              </a:rPr>
              <a:t> </a:t>
            </a:r>
            <a:endParaRPr lang="nl-NL" sz="1200" b="0" kern="1200" dirty="0" smtClean="0">
              <a:solidFill>
                <a:schemeClr val="tx1"/>
              </a:solidFill>
              <a:effectLst/>
              <a:latin typeface="+mn-lt"/>
              <a:ea typeface="+mn-ea"/>
              <a:cs typeface="+mn-cs"/>
            </a:endParaRPr>
          </a:p>
          <a:p>
            <a:pPr lvl="0"/>
            <a:r>
              <a:rPr lang="nl-NL" sz="1200" b="1" kern="1200" dirty="0" smtClean="0">
                <a:solidFill>
                  <a:schemeClr val="tx1"/>
                </a:solidFill>
                <a:effectLst/>
                <a:latin typeface="+mn-lt"/>
                <a:ea typeface="+mn-ea"/>
                <a:cs typeface="+mn-cs"/>
              </a:rPr>
              <a:t>Wat</a:t>
            </a:r>
            <a:r>
              <a:rPr lang="nl-NL" sz="1200" b="1" kern="1200" baseline="0" dirty="0" smtClean="0">
                <a:solidFill>
                  <a:schemeClr val="tx1"/>
                </a:solidFill>
                <a:effectLst/>
                <a:latin typeface="+mn-lt"/>
                <a:ea typeface="+mn-ea"/>
                <a:cs typeface="+mn-cs"/>
              </a:rPr>
              <a:t> ik heb geleerd van deze opdracht</a:t>
            </a:r>
            <a:r>
              <a:rPr lang="nl-NL" sz="1200" b="0" kern="1200" baseline="0" dirty="0" smtClean="0">
                <a:solidFill>
                  <a:schemeClr val="tx1"/>
                </a:solidFill>
                <a:effectLst/>
                <a:latin typeface="+mn-lt"/>
                <a:ea typeface="+mn-ea"/>
                <a:cs typeface="+mn-cs"/>
              </a:rPr>
              <a:t> (geef een korte uitleg);</a:t>
            </a:r>
            <a:endParaRPr lang="nl-NL"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200" b="1" kern="1200" dirty="0" smtClean="0">
              <a:solidFill>
                <a:schemeClr val="tx1"/>
              </a:solidFill>
              <a:effectLst/>
              <a:latin typeface="+mn-lt"/>
              <a:ea typeface="+mn-ea"/>
              <a:cs typeface="+mn-cs"/>
            </a:endParaRPr>
          </a:p>
          <a:p>
            <a:r>
              <a:rPr lang="nl-NL" sz="1200" b="1" kern="1200" dirty="0" smtClean="0">
                <a:solidFill>
                  <a:schemeClr val="tx1"/>
                </a:solidFill>
                <a:effectLst/>
                <a:latin typeface="+mn-lt"/>
                <a:ea typeface="+mn-ea"/>
                <a:cs typeface="+mn-cs"/>
              </a:rPr>
              <a:t>Ingeleverd:</a:t>
            </a:r>
            <a:endParaRPr lang="nl-NL" sz="1200" kern="1200" dirty="0" smtClean="0">
              <a:solidFill>
                <a:schemeClr val="tx1"/>
              </a:solidFill>
              <a:effectLst/>
              <a:latin typeface="+mn-lt"/>
              <a:ea typeface="+mn-ea"/>
              <a:cs typeface="+mn-cs"/>
            </a:endParaRPr>
          </a:p>
          <a:p>
            <a:r>
              <a:rPr lang="nl-NL" sz="1200" b="1" kern="1200" dirty="0" smtClean="0">
                <a:solidFill>
                  <a:schemeClr val="tx1"/>
                </a:solidFill>
                <a:effectLst/>
                <a:latin typeface="+mn-lt"/>
                <a:ea typeface="+mn-ea"/>
                <a:cs typeface="+mn-cs"/>
              </a:rPr>
              <a:t> </a:t>
            </a:r>
            <a:endParaRPr lang="nl-NL" sz="1200" kern="1200" dirty="0" smtClean="0">
              <a:solidFill>
                <a:schemeClr val="tx1"/>
              </a:solidFill>
              <a:effectLst/>
              <a:latin typeface="+mn-lt"/>
              <a:ea typeface="+mn-ea"/>
              <a:cs typeface="+mn-cs"/>
            </a:endParaRPr>
          </a:p>
          <a:p>
            <a:pPr marL="171450" lvl="0" indent="-171450">
              <a:buFont typeface="Wingdings" charset="2"/>
              <a:buChar char="q"/>
            </a:pPr>
            <a:r>
              <a:rPr lang="nl-NL" sz="1200" b="1" kern="1200" dirty="0" smtClean="0">
                <a:solidFill>
                  <a:schemeClr val="tx1"/>
                </a:solidFill>
                <a:effectLst/>
                <a:latin typeface="+mn-lt"/>
                <a:ea typeface="+mn-ea"/>
                <a:cs typeface="+mn-cs"/>
              </a:rPr>
              <a:t>1x contactblad</a:t>
            </a:r>
            <a:r>
              <a:rPr lang="nl-NL" sz="1200" kern="1200" dirty="0" smtClean="0">
                <a:solidFill>
                  <a:schemeClr val="tx1"/>
                </a:solidFill>
                <a:effectLst/>
                <a:latin typeface="+mn-lt"/>
                <a:ea typeface="+mn-ea"/>
                <a:cs typeface="+mn-cs"/>
              </a:rPr>
              <a:t> van je beste 15 foto’s voor deze opdracht. </a:t>
            </a:r>
          </a:p>
          <a:p>
            <a:pPr marL="171450" lvl="0" indent="-171450">
              <a:buFont typeface="Wingdings" charset="2"/>
              <a:buChar char="q"/>
            </a:pPr>
            <a:r>
              <a:rPr lang="nl-NL" sz="1200" b="1" kern="1200" dirty="0" smtClean="0">
                <a:solidFill>
                  <a:schemeClr val="tx1"/>
                </a:solidFill>
                <a:effectLst/>
                <a:latin typeface="+mn-lt"/>
                <a:ea typeface="+mn-ea"/>
                <a:cs typeface="+mn-cs"/>
              </a:rPr>
              <a:t>1x beste foto</a:t>
            </a:r>
            <a:r>
              <a:rPr lang="nl-NL" sz="1200" kern="1200" dirty="0" smtClean="0">
                <a:solidFill>
                  <a:schemeClr val="tx1"/>
                </a:solidFill>
                <a:effectLst/>
                <a:latin typeface="+mn-lt"/>
                <a:ea typeface="+mn-ea"/>
                <a:cs typeface="+mn-cs"/>
              </a:rPr>
              <a:t> </a:t>
            </a:r>
            <a:r>
              <a:rPr lang="nl-NL" sz="1200" b="1" kern="1200" dirty="0" smtClean="0">
                <a:solidFill>
                  <a:schemeClr val="tx1"/>
                </a:solidFill>
                <a:effectLst/>
                <a:latin typeface="+mn-lt"/>
                <a:ea typeface="+mn-ea"/>
                <a:cs typeface="+mn-cs"/>
              </a:rPr>
              <a:t>veel scherptediepte </a:t>
            </a:r>
          </a:p>
          <a:p>
            <a:pPr marL="171450" lvl="0" indent="-171450">
              <a:buFont typeface="Wingdings" charset="2"/>
              <a:buChar char="q"/>
            </a:pPr>
            <a:r>
              <a:rPr lang="nl-NL" sz="1200" b="1" kern="1200" dirty="0" smtClean="0">
                <a:solidFill>
                  <a:schemeClr val="tx1"/>
                </a:solidFill>
                <a:effectLst/>
                <a:latin typeface="+mn-lt"/>
                <a:ea typeface="+mn-ea"/>
                <a:cs typeface="+mn-cs"/>
              </a:rPr>
              <a:t>1x</a:t>
            </a:r>
            <a:r>
              <a:rPr lang="nl-NL" sz="1200" b="1" kern="1200" baseline="0" dirty="0" smtClean="0">
                <a:solidFill>
                  <a:schemeClr val="tx1"/>
                </a:solidFill>
                <a:effectLst/>
                <a:latin typeface="+mn-lt"/>
                <a:ea typeface="+mn-ea"/>
                <a:cs typeface="+mn-cs"/>
              </a:rPr>
              <a:t> beste foto weinig scherptediepte </a:t>
            </a:r>
          </a:p>
          <a:p>
            <a:pPr marL="171450" lvl="0" indent="-171450">
              <a:buFont typeface="Wingdings" charset="2"/>
              <a:buChar char="q"/>
            </a:pPr>
            <a:r>
              <a:rPr lang="nl-NL" b="1" dirty="0" smtClean="0"/>
              <a:t>dummy</a:t>
            </a:r>
            <a:r>
              <a:rPr lang="nl-NL" b="1" baseline="0" dirty="0" smtClean="0"/>
              <a:t> </a:t>
            </a:r>
            <a:r>
              <a:rPr lang="nl-NL" b="1" dirty="0" smtClean="0"/>
              <a:t>periode 2, licht</a:t>
            </a:r>
            <a:endParaRPr lang="nl-NL" b="1" dirty="0"/>
          </a:p>
        </p:txBody>
      </p:sp>
      <p:sp>
        <p:nvSpPr>
          <p:cNvPr id="4" name="Tijdelijke aanduiding voor dianummer 3"/>
          <p:cNvSpPr>
            <a:spLocks noGrp="1"/>
          </p:cNvSpPr>
          <p:nvPr>
            <p:ph type="sldNum" sz="quarter" idx="10"/>
          </p:nvPr>
        </p:nvSpPr>
        <p:spPr/>
        <p:txBody>
          <a:bodyPr/>
          <a:lstStyle/>
          <a:p>
            <a:fld id="{00573E16-81BD-BF4C-AA88-760DC9243915}" type="slidenum">
              <a:rPr lang="nl-NL" smtClean="0"/>
              <a:t>11</a:t>
            </a:fld>
            <a:endParaRPr lang="nl-NL"/>
          </a:p>
        </p:txBody>
      </p:sp>
    </p:spTree>
    <p:extLst>
      <p:ext uri="{BB962C8B-B14F-4D97-AF65-F5344CB8AC3E}">
        <p14:creationId xmlns:p14="http://schemas.microsoft.com/office/powerpoint/2010/main" val="8175727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lvl="0"/>
            <a:r>
              <a:rPr lang="nl-NL" sz="1200" b="1" kern="1200" dirty="0" smtClean="0">
                <a:solidFill>
                  <a:schemeClr val="tx1"/>
                </a:solidFill>
                <a:effectLst/>
                <a:latin typeface="+mn-lt"/>
                <a:ea typeface="+mn-ea"/>
                <a:cs typeface="+mn-cs"/>
              </a:rPr>
              <a:t>Opdracht:</a:t>
            </a:r>
            <a:r>
              <a:rPr lang="nl-NL" sz="1200" kern="1200" dirty="0" smtClean="0">
                <a:solidFill>
                  <a:schemeClr val="tx1"/>
                </a:solidFill>
                <a:effectLst/>
                <a:latin typeface="+mn-lt"/>
                <a:ea typeface="+mn-ea"/>
                <a:cs typeface="+mn-cs"/>
              </a:rPr>
              <a:t>		</a:t>
            </a:r>
          </a:p>
          <a:p>
            <a:pPr lvl="0"/>
            <a:r>
              <a:rPr lang="nl-NL" sz="1200" b="0" kern="1200" dirty="0" smtClean="0">
                <a:solidFill>
                  <a:schemeClr val="tx1"/>
                </a:solidFill>
                <a:effectLst/>
                <a:latin typeface="+mn-lt"/>
                <a:ea typeface="+mn-ea"/>
                <a:cs typeface="+mn-cs"/>
              </a:rPr>
              <a:t>Maak</a:t>
            </a:r>
            <a:r>
              <a:rPr lang="nl-NL" sz="1200" b="0" kern="1200" baseline="0" dirty="0" smtClean="0">
                <a:solidFill>
                  <a:schemeClr val="tx1"/>
                </a:solidFill>
                <a:effectLst/>
                <a:latin typeface="+mn-lt"/>
                <a:ea typeface="+mn-ea"/>
                <a:cs typeface="+mn-cs"/>
              </a:rPr>
              <a:t> foto’s van een i</a:t>
            </a:r>
            <a:r>
              <a:rPr lang="nl-NL" sz="1200" b="0" kern="1200" dirty="0" smtClean="0">
                <a:solidFill>
                  <a:schemeClr val="tx1"/>
                </a:solidFill>
                <a:effectLst/>
                <a:latin typeface="+mn-lt"/>
                <a:ea typeface="+mn-ea"/>
                <a:cs typeface="+mn-cs"/>
              </a:rPr>
              <a:t>n de lucht springend persoon met een </a:t>
            </a:r>
            <a:r>
              <a:rPr lang="nl-NL" sz="1200" b="1" kern="1200" dirty="0" smtClean="0">
                <a:solidFill>
                  <a:schemeClr val="tx1"/>
                </a:solidFill>
                <a:effectLst/>
                <a:latin typeface="+mn-lt"/>
                <a:ea typeface="+mn-ea"/>
                <a:cs typeface="+mn-cs"/>
              </a:rPr>
              <a:t>korte sluitertijd </a:t>
            </a:r>
            <a:r>
              <a:rPr lang="nl-NL" sz="1200" b="0" kern="1200" dirty="0" smtClean="0">
                <a:solidFill>
                  <a:schemeClr val="tx1"/>
                </a:solidFill>
                <a:effectLst/>
                <a:latin typeface="+mn-lt"/>
                <a:ea typeface="+mn-ea"/>
                <a:cs typeface="+mn-cs"/>
              </a:rPr>
              <a:t>(bevriezen) en een </a:t>
            </a:r>
            <a:r>
              <a:rPr lang="nl-NL" sz="1200" b="1" kern="1200" dirty="0" smtClean="0">
                <a:solidFill>
                  <a:schemeClr val="tx1"/>
                </a:solidFill>
                <a:effectLst/>
                <a:latin typeface="+mn-lt"/>
                <a:ea typeface="+mn-ea"/>
                <a:cs typeface="+mn-cs"/>
              </a:rPr>
              <a:t>lange sluitertijd </a:t>
            </a:r>
            <a:r>
              <a:rPr lang="nl-NL" sz="1200" b="0" kern="1200" dirty="0" smtClean="0">
                <a:solidFill>
                  <a:schemeClr val="tx1"/>
                </a:solidFill>
                <a:effectLst/>
                <a:latin typeface="+mn-lt"/>
                <a:ea typeface="+mn-ea"/>
                <a:cs typeface="+mn-cs"/>
              </a:rPr>
              <a:t>(bewogen)</a:t>
            </a:r>
            <a:r>
              <a:rPr lang="nl-NL" sz="1200" b="0" kern="1200" baseline="0" dirty="0" smtClean="0">
                <a:solidFill>
                  <a:schemeClr val="tx1"/>
                </a:solidFill>
                <a:effectLst/>
                <a:latin typeface="+mn-lt"/>
                <a:ea typeface="+mn-ea"/>
                <a:cs typeface="+mn-cs"/>
              </a:rPr>
              <a:t>. </a:t>
            </a:r>
            <a:endParaRPr lang="nl-NL" sz="1200" b="0" kern="1200" dirty="0" smtClean="0">
              <a:solidFill>
                <a:schemeClr val="tx1"/>
              </a:solidFill>
              <a:effectLst/>
              <a:latin typeface="+mn-lt"/>
              <a:ea typeface="+mn-ea"/>
              <a:cs typeface="+mn-cs"/>
            </a:endParaRPr>
          </a:p>
          <a:p>
            <a:endParaRPr lang="nl-NL" sz="1200" kern="1200" dirty="0" smtClean="0">
              <a:solidFill>
                <a:schemeClr val="tx1"/>
              </a:solidFill>
              <a:effectLst/>
              <a:latin typeface="+mn-lt"/>
              <a:ea typeface="+mn-ea"/>
              <a:cs typeface="+mn-cs"/>
            </a:endParaRPr>
          </a:p>
          <a:p>
            <a:r>
              <a:rPr lang="nl-NL" sz="1200" kern="1200" dirty="0" smtClean="0">
                <a:solidFill>
                  <a:schemeClr val="tx1"/>
                </a:solidFill>
                <a:effectLst/>
                <a:latin typeface="+mn-lt"/>
                <a:ea typeface="+mn-ea"/>
                <a:cs typeface="+mn-cs"/>
              </a:rPr>
              <a:t> </a:t>
            </a:r>
            <a:endParaRPr lang="nl-NL" sz="1200" b="0" kern="1200" dirty="0" smtClean="0">
              <a:solidFill>
                <a:schemeClr val="tx1"/>
              </a:solidFill>
              <a:effectLst/>
              <a:latin typeface="+mn-lt"/>
              <a:ea typeface="+mn-ea"/>
              <a:cs typeface="+mn-cs"/>
            </a:endParaRPr>
          </a:p>
          <a:p>
            <a:pPr lvl="0"/>
            <a:r>
              <a:rPr lang="nl-NL" sz="1200" b="1" kern="1200" dirty="0" smtClean="0">
                <a:solidFill>
                  <a:schemeClr val="tx1"/>
                </a:solidFill>
                <a:effectLst/>
                <a:latin typeface="+mn-lt"/>
                <a:ea typeface="+mn-ea"/>
                <a:cs typeface="+mn-cs"/>
              </a:rPr>
              <a:t>Wat</a:t>
            </a:r>
            <a:r>
              <a:rPr lang="nl-NL" sz="1200" b="1" kern="1200" baseline="0" dirty="0" smtClean="0">
                <a:solidFill>
                  <a:schemeClr val="tx1"/>
                </a:solidFill>
                <a:effectLst/>
                <a:latin typeface="+mn-lt"/>
                <a:ea typeface="+mn-ea"/>
                <a:cs typeface="+mn-cs"/>
              </a:rPr>
              <a:t> ik heb geleerd van deze opdracht</a:t>
            </a:r>
            <a:r>
              <a:rPr lang="nl-NL" sz="1200" b="0" kern="1200" baseline="0" dirty="0" smtClean="0">
                <a:solidFill>
                  <a:schemeClr val="tx1"/>
                </a:solidFill>
                <a:effectLst/>
                <a:latin typeface="+mn-lt"/>
                <a:ea typeface="+mn-ea"/>
                <a:cs typeface="+mn-cs"/>
              </a:rPr>
              <a:t> (geef een korte uitleg);</a:t>
            </a:r>
            <a:endParaRPr lang="nl-NL"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20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200" b="1" kern="1200" dirty="0" smtClean="0">
              <a:solidFill>
                <a:schemeClr val="tx1"/>
              </a:solidFill>
              <a:effectLst/>
              <a:latin typeface="+mn-lt"/>
              <a:ea typeface="+mn-ea"/>
              <a:cs typeface="+mn-cs"/>
            </a:endParaRPr>
          </a:p>
          <a:p>
            <a:r>
              <a:rPr lang="nl-NL" sz="1200" b="1" kern="1200" dirty="0" smtClean="0">
                <a:solidFill>
                  <a:schemeClr val="tx1"/>
                </a:solidFill>
                <a:effectLst/>
                <a:latin typeface="+mn-lt"/>
                <a:ea typeface="+mn-ea"/>
                <a:cs typeface="+mn-cs"/>
              </a:rPr>
              <a:t>Ingeleverd:</a:t>
            </a:r>
            <a:endParaRPr lang="nl-NL" sz="1200" kern="1200" dirty="0" smtClean="0">
              <a:solidFill>
                <a:schemeClr val="tx1"/>
              </a:solidFill>
              <a:effectLst/>
              <a:latin typeface="+mn-lt"/>
              <a:ea typeface="+mn-ea"/>
              <a:cs typeface="+mn-cs"/>
            </a:endParaRPr>
          </a:p>
          <a:p>
            <a:r>
              <a:rPr lang="nl-NL" sz="1200" b="1" kern="1200" dirty="0" smtClean="0">
                <a:solidFill>
                  <a:schemeClr val="tx1"/>
                </a:solidFill>
                <a:effectLst/>
                <a:latin typeface="+mn-lt"/>
                <a:ea typeface="+mn-ea"/>
                <a:cs typeface="+mn-cs"/>
              </a:rPr>
              <a:t> </a:t>
            </a:r>
            <a:endParaRPr lang="nl-NL" sz="1200" kern="1200" dirty="0" smtClean="0">
              <a:solidFill>
                <a:schemeClr val="tx1"/>
              </a:solidFill>
              <a:effectLst/>
              <a:latin typeface="+mn-lt"/>
              <a:ea typeface="+mn-ea"/>
              <a:cs typeface="+mn-cs"/>
            </a:endParaRPr>
          </a:p>
          <a:p>
            <a:pPr marL="171450" lvl="0" indent="-171450">
              <a:buFont typeface="Wingdings" charset="2"/>
              <a:buChar char="q"/>
            </a:pPr>
            <a:r>
              <a:rPr lang="nl-NL" sz="1200" b="1" kern="1200" dirty="0" smtClean="0">
                <a:solidFill>
                  <a:schemeClr val="tx1"/>
                </a:solidFill>
                <a:effectLst/>
                <a:latin typeface="+mn-lt"/>
                <a:ea typeface="+mn-ea"/>
                <a:cs typeface="+mn-cs"/>
              </a:rPr>
              <a:t>1x contactblad</a:t>
            </a:r>
            <a:r>
              <a:rPr lang="nl-NL" sz="1200" kern="1200" dirty="0" smtClean="0">
                <a:solidFill>
                  <a:schemeClr val="tx1"/>
                </a:solidFill>
                <a:effectLst/>
                <a:latin typeface="+mn-lt"/>
                <a:ea typeface="+mn-ea"/>
                <a:cs typeface="+mn-cs"/>
              </a:rPr>
              <a:t> van je beste 15 foto’s voor deze opdracht. </a:t>
            </a:r>
          </a:p>
          <a:p>
            <a:pPr marL="171450" lvl="0" indent="-171450">
              <a:buFont typeface="Wingdings" charset="2"/>
              <a:buChar char="q"/>
            </a:pPr>
            <a:r>
              <a:rPr lang="nl-NL" sz="1200" b="1" kern="1200" dirty="0" smtClean="0">
                <a:solidFill>
                  <a:schemeClr val="tx1"/>
                </a:solidFill>
                <a:effectLst/>
                <a:latin typeface="+mn-lt"/>
                <a:ea typeface="+mn-ea"/>
                <a:cs typeface="+mn-cs"/>
              </a:rPr>
              <a:t>1x beste foto</a:t>
            </a:r>
            <a:r>
              <a:rPr lang="nl-NL" sz="1200" kern="1200" dirty="0" smtClean="0">
                <a:solidFill>
                  <a:schemeClr val="tx1"/>
                </a:solidFill>
                <a:effectLst/>
                <a:latin typeface="+mn-lt"/>
                <a:ea typeface="+mn-ea"/>
                <a:cs typeface="+mn-cs"/>
              </a:rPr>
              <a:t> </a:t>
            </a:r>
            <a:r>
              <a:rPr lang="nl-NL" sz="1200" b="1" kern="1200" dirty="0" smtClean="0">
                <a:solidFill>
                  <a:schemeClr val="tx1"/>
                </a:solidFill>
                <a:effectLst/>
                <a:latin typeface="+mn-lt"/>
                <a:ea typeface="+mn-ea"/>
                <a:cs typeface="+mn-cs"/>
              </a:rPr>
              <a:t>korte sluitertijd</a:t>
            </a:r>
          </a:p>
          <a:p>
            <a:pPr marL="171450" lvl="0" indent="-171450">
              <a:buFont typeface="Wingdings" charset="2"/>
              <a:buChar char="q"/>
            </a:pPr>
            <a:r>
              <a:rPr lang="nl-NL" sz="1200" b="1" kern="1200" dirty="0" smtClean="0">
                <a:solidFill>
                  <a:schemeClr val="tx1"/>
                </a:solidFill>
                <a:effectLst/>
                <a:latin typeface="+mn-lt"/>
                <a:ea typeface="+mn-ea"/>
                <a:cs typeface="+mn-cs"/>
              </a:rPr>
              <a:t>1x</a:t>
            </a:r>
            <a:r>
              <a:rPr lang="nl-NL" sz="1200" b="1" kern="1200" baseline="0" dirty="0" smtClean="0">
                <a:solidFill>
                  <a:schemeClr val="tx1"/>
                </a:solidFill>
                <a:effectLst/>
                <a:latin typeface="+mn-lt"/>
                <a:ea typeface="+mn-ea"/>
                <a:cs typeface="+mn-cs"/>
              </a:rPr>
              <a:t> beste foto lange sluitertijd</a:t>
            </a:r>
          </a:p>
          <a:p>
            <a:pPr marL="171450" lvl="0" indent="-171450">
              <a:buFont typeface="Wingdings" charset="2"/>
              <a:buChar char="q"/>
            </a:pPr>
            <a:r>
              <a:rPr lang="nl-NL" b="1" dirty="0" smtClean="0"/>
              <a:t>dummy</a:t>
            </a:r>
            <a:r>
              <a:rPr lang="nl-NL" b="1" baseline="0" dirty="0" smtClean="0"/>
              <a:t> </a:t>
            </a:r>
            <a:r>
              <a:rPr lang="nl-NL" b="1" dirty="0" smtClean="0"/>
              <a:t>periode 2, licht</a:t>
            </a:r>
            <a:endParaRPr lang="nl-NL" b="1" dirty="0"/>
          </a:p>
        </p:txBody>
      </p:sp>
      <p:sp>
        <p:nvSpPr>
          <p:cNvPr id="4" name="Tijdelijke aanduiding voor dianummer 3"/>
          <p:cNvSpPr>
            <a:spLocks noGrp="1"/>
          </p:cNvSpPr>
          <p:nvPr>
            <p:ph type="sldNum" sz="quarter" idx="10"/>
          </p:nvPr>
        </p:nvSpPr>
        <p:spPr/>
        <p:txBody>
          <a:bodyPr/>
          <a:lstStyle/>
          <a:p>
            <a:fld id="{00573E16-81BD-BF4C-AA88-760DC9243915}" type="slidenum">
              <a:rPr lang="nl-NL" smtClean="0"/>
              <a:t>12</a:t>
            </a:fld>
            <a:endParaRPr lang="nl-NL"/>
          </a:p>
        </p:txBody>
      </p:sp>
    </p:spTree>
    <p:extLst>
      <p:ext uri="{BB962C8B-B14F-4D97-AF65-F5344CB8AC3E}">
        <p14:creationId xmlns:p14="http://schemas.microsoft.com/office/powerpoint/2010/main" val="17794512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lvl="0"/>
            <a:r>
              <a:rPr lang="nl-NL" sz="1200" b="1" kern="1200" dirty="0" smtClean="0">
                <a:solidFill>
                  <a:schemeClr val="tx1"/>
                </a:solidFill>
                <a:effectLst/>
                <a:latin typeface="+mn-lt"/>
                <a:ea typeface="+mn-ea"/>
                <a:cs typeface="+mn-cs"/>
              </a:rPr>
              <a:t>Opdracht:</a:t>
            </a:r>
            <a:r>
              <a:rPr lang="nl-NL" sz="1200" kern="1200" dirty="0" smtClean="0">
                <a:solidFill>
                  <a:schemeClr val="tx1"/>
                </a:solidFill>
                <a:effectLst/>
                <a:latin typeface="+mn-lt"/>
                <a:ea typeface="+mn-ea"/>
                <a:cs typeface="+mn-cs"/>
              </a:rPr>
              <a:t>		</a:t>
            </a:r>
          </a:p>
          <a:p>
            <a:pPr lvl="0"/>
            <a:r>
              <a:rPr lang="en-US" sz="1200" kern="1200" dirty="0" err="1" smtClean="0">
                <a:solidFill>
                  <a:schemeClr val="tx1"/>
                </a:solidFill>
                <a:effectLst/>
                <a:latin typeface="+mn-lt"/>
                <a:ea typeface="+mn-ea"/>
                <a:cs typeface="+mn-cs"/>
              </a:rPr>
              <a:t>Maak</a:t>
            </a:r>
            <a:r>
              <a:rPr lang="en-US" sz="1200" kern="1200" dirty="0" smtClean="0">
                <a:solidFill>
                  <a:schemeClr val="tx1"/>
                </a:solidFill>
                <a:effectLst/>
                <a:latin typeface="+mn-lt"/>
                <a:ea typeface="+mn-ea"/>
                <a:cs typeface="+mn-cs"/>
              </a:rPr>
              <a:t> van </a:t>
            </a:r>
            <a:r>
              <a:rPr lang="en-US" sz="1200" kern="1200" dirty="0" err="1" smtClean="0">
                <a:solidFill>
                  <a:schemeClr val="tx1"/>
                </a:solidFill>
                <a:effectLst/>
                <a:latin typeface="+mn-lt"/>
                <a:ea typeface="+mn-ea"/>
                <a:cs typeface="+mn-cs"/>
              </a:rPr>
              <a:t>alle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soorten</a:t>
            </a:r>
            <a:r>
              <a:rPr lang="en-US" sz="1200" kern="1200" dirty="0" smtClean="0">
                <a:solidFill>
                  <a:schemeClr val="tx1"/>
                </a:solidFill>
                <a:effectLst/>
                <a:latin typeface="+mn-lt"/>
                <a:ea typeface="+mn-ea"/>
                <a:cs typeface="+mn-cs"/>
              </a:rPr>
              <a:t> en </a:t>
            </a:r>
            <a:r>
              <a:rPr lang="en-US" sz="1200" kern="1200" dirty="0" err="1" smtClean="0">
                <a:solidFill>
                  <a:schemeClr val="tx1"/>
                </a:solidFill>
                <a:effectLst/>
                <a:latin typeface="+mn-lt"/>
                <a:ea typeface="+mn-ea"/>
                <a:cs typeface="+mn-cs"/>
              </a:rPr>
              <a:t>vormen</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licht</a:t>
            </a:r>
            <a:r>
              <a:rPr lang="en-US" sz="1200" kern="1200" dirty="0" smtClean="0">
                <a:solidFill>
                  <a:schemeClr val="tx1"/>
                </a:solidFill>
                <a:effectLst/>
                <a:latin typeface="+mn-lt"/>
                <a:ea typeface="+mn-ea"/>
                <a:cs typeface="+mn-cs"/>
              </a:rPr>
              <a:t> die </a:t>
            </a:r>
            <a:r>
              <a:rPr lang="en-US" sz="1200" kern="1200" dirty="0" err="1" smtClean="0">
                <a:solidFill>
                  <a:schemeClr val="tx1"/>
                </a:solidFill>
                <a:effectLst/>
                <a:latin typeface="+mn-lt"/>
                <a:ea typeface="+mn-ea"/>
                <a:cs typeface="+mn-cs"/>
              </a:rPr>
              <a:t>hieronder</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genoemd</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staan</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telkens</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dezelfde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goede</a:t>
            </a:r>
            <a:r>
              <a:rPr lang="en-US" sz="1200" kern="1200" dirty="0" smtClean="0">
                <a:solidFill>
                  <a:schemeClr val="tx1"/>
                </a:solidFill>
                <a:effectLst/>
                <a:latin typeface="+mn-lt"/>
                <a:ea typeface="+mn-ea"/>
                <a:cs typeface="+mn-cs"/>
              </a:rPr>
              <a:t> !!) </a:t>
            </a:r>
            <a:r>
              <a:rPr lang="en-US" sz="1200" kern="1200" dirty="0" err="1" smtClean="0">
                <a:solidFill>
                  <a:schemeClr val="tx1"/>
                </a:solidFill>
                <a:effectLst/>
                <a:latin typeface="+mn-lt"/>
                <a:ea typeface="+mn-ea"/>
                <a:cs typeface="+mn-cs"/>
              </a:rPr>
              <a:t>portretfoto</a:t>
            </a:r>
            <a:r>
              <a:rPr lang="en-US" sz="1200" kern="1200" dirty="0" smtClean="0">
                <a:solidFill>
                  <a:schemeClr val="tx1"/>
                </a:solidFill>
                <a:effectLst/>
                <a:latin typeface="+mn-lt"/>
                <a:ea typeface="+mn-ea"/>
                <a:cs typeface="+mn-cs"/>
              </a:rPr>
              <a:t>. (Let </a:t>
            </a:r>
            <a:r>
              <a:rPr lang="en-US" sz="1200" kern="1200" dirty="0" err="1" smtClean="0">
                <a:solidFill>
                  <a:schemeClr val="tx1"/>
                </a:solidFill>
                <a:effectLst/>
                <a:latin typeface="+mn-lt"/>
                <a:ea typeface="+mn-ea"/>
                <a:cs typeface="+mn-cs"/>
              </a:rPr>
              <a:t>dus</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ook</a:t>
            </a:r>
            <a:r>
              <a:rPr lang="en-US" sz="1200" kern="1200" dirty="0" smtClean="0">
                <a:solidFill>
                  <a:schemeClr val="tx1"/>
                </a:solidFill>
                <a:effectLst/>
                <a:latin typeface="+mn-lt"/>
                <a:ea typeface="+mn-ea"/>
                <a:cs typeface="+mn-cs"/>
              </a:rPr>
              <a:t> op de </a:t>
            </a:r>
            <a:r>
              <a:rPr lang="en-US" sz="1200" kern="1200" dirty="0" err="1" smtClean="0">
                <a:solidFill>
                  <a:schemeClr val="tx1"/>
                </a:solidFill>
                <a:effectLst/>
                <a:latin typeface="+mn-lt"/>
                <a:ea typeface="+mn-ea"/>
                <a:cs typeface="+mn-cs"/>
              </a:rPr>
              <a:t>beeldaspecten</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zoals</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compositie</a:t>
            </a:r>
            <a:r>
              <a:rPr lang="en-US" sz="1200" kern="1200" dirty="0" smtClean="0">
                <a:solidFill>
                  <a:schemeClr val="tx1"/>
                </a:solidFill>
                <a:effectLst/>
                <a:latin typeface="+mn-lt"/>
                <a:ea typeface="+mn-ea"/>
                <a:cs typeface="+mn-cs"/>
              </a:rPr>
              <a:t>/</a:t>
            </a:r>
            <a:r>
              <a:rPr lang="en-US" sz="1200" kern="1200" dirty="0" err="1" smtClean="0">
                <a:solidFill>
                  <a:schemeClr val="tx1"/>
                </a:solidFill>
                <a:effectLst/>
                <a:latin typeface="+mn-lt"/>
                <a:ea typeface="+mn-ea"/>
                <a:cs typeface="+mn-cs"/>
              </a:rPr>
              <a:t>vorm</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kader</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achtergrond</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enz</a:t>
            </a:r>
            <a:r>
              <a:rPr lang="en-US" sz="1200" kern="1200" dirty="0" smtClean="0">
                <a:solidFill>
                  <a:schemeClr val="tx1"/>
                </a:solidFill>
                <a:effectLst/>
                <a:latin typeface="+mn-lt"/>
                <a:ea typeface="+mn-ea"/>
                <a:cs typeface="+mn-cs"/>
              </a:rPr>
              <a:t>. </a:t>
            </a:r>
          </a:p>
          <a:p>
            <a:pPr lvl="0"/>
            <a:endParaRPr lang="nl-NL" sz="1200" kern="1200" dirty="0" smtClean="0">
              <a:solidFill>
                <a:schemeClr val="tx1"/>
              </a:solidFill>
              <a:effectLst/>
              <a:latin typeface="+mn-lt"/>
              <a:ea typeface="+mn-ea"/>
              <a:cs typeface="+mn-cs"/>
            </a:endParaRPr>
          </a:p>
          <a:p>
            <a:pPr marL="171450" lvl="0" indent="-171450">
              <a:buFont typeface="Courier New" charset="0"/>
              <a:buChar char="o"/>
            </a:pPr>
            <a:r>
              <a:rPr lang="en-US" sz="1200" kern="1200" dirty="0" smtClean="0">
                <a:solidFill>
                  <a:schemeClr val="tx1"/>
                </a:solidFill>
                <a:effectLst/>
                <a:latin typeface="+mn-lt"/>
                <a:ea typeface="+mn-ea"/>
                <a:cs typeface="+mn-cs"/>
              </a:rPr>
              <a:t>hard </a:t>
            </a:r>
            <a:r>
              <a:rPr lang="en-US" sz="1200" kern="1200" dirty="0" err="1" smtClean="0">
                <a:solidFill>
                  <a:schemeClr val="tx1"/>
                </a:solidFill>
                <a:effectLst/>
                <a:latin typeface="+mn-lt"/>
                <a:ea typeface="+mn-ea"/>
                <a:cs typeface="+mn-cs"/>
              </a:rPr>
              <a:t>licht</a:t>
            </a:r>
            <a:r>
              <a:rPr lang="en-US" sz="1200" kern="1200" dirty="0" smtClean="0">
                <a:solidFill>
                  <a:schemeClr val="tx1"/>
                </a:solidFill>
                <a:effectLst/>
                <a:latin typeface="+mn-lt"/>
                <a:ea typeface="+mn-ea"/>
                <a:cs typeface="+mn-cs"/>
              </a:rPr>
              <a:t> </a:t>
            </a:r>
            <a:endParaRPr lang="nl-NL" sz="1200" kern="1200" dirty="0" smtClean="0">
              <a:solidFill>
                <a:schemeClr val="tx1"/>
              </a:solidFill>
              <a:effectLst/>
              <a:latin typeface="+mn-lt"/>
              <a:ea typeface="+mn-ea"/>
              <a:cs typeface="+mn-cs"/>
            </a:endParaRPr>
          </a:p>
          <a:p>
            <a:pPr marL="171450" lvl="0" indent="-171450">
              <a:buFont typeface="Courier New" charset="0"/>
              <a:buChar char="o"/>
            </a:pPr>
            <a:r>
              <a:rPr lang="en-US" sz="1200" kern="1200" dirty="0" err="1" smtClean="0">
                <a:solidFill>
                  <a:schemeClr val="tx1"/>
                </a:solidFill>
                <a:effectLst/>
                <a:latin typeface="+mn-lt"/>
                <a:ea typeface="+mn-ea"/>
                <a:cs typeface="+mn-cs"/>
              </a:rPr>
              <a:t>zacht</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licht</a:t>
            </a:r>
            <a:r>
              <a:rPr lang="en-US" sz="1200" kern="1200" dirty="0" smtClean="0">
                <a:solidFill>
                  <a:schemeClr val="tx1"/>
                </a:solidFill>
                <a:effectLst/>
                <a:latin typeface="+mn-lt"/>
                <a:ea typeface="+mn-ea"/>
                <a:cs typeface="+mn-cs"/>
              </a:rPr>
              <a:t> </a:t>
            </a:r>
          </a:p>
          <a:p>
            <a:pPr marL="0" lvl="0" indent="0">
              <a:buFont typeface="Courier New" charset="0"/>
              <a:buNone/>
            </a:pPr>
            <a:endParaRPr lang="nl-NL" sz="1200" kern="1200" dirty="0" smtClean="0">
              <a:solidFill>
                <a:schemeClr val="tx1"/>
              </a:solidFill>
              <a:effectLst/>
              <a:latin typeface="+mn-lt"/>
              <a:ea typeface="+mn-ea"/>
              <a:cs typeface="+mn-cs"/>
            </a:endParaRPr>
          </a:p>
          <a:p>
            <a:pPr marL="171450" lvl="0" indent="-171450">
              <a:buFont typeface="Courier New" charset="0"/>
              <a:buChar char="o"/>
            </a:pPr>
            <a:r>
              <a:rPr lang="nl-NL" sz="1200" kern="1200" dirty="0" smtClean="0">
                <a:solidFill>
                  <a:schemeClr val="tx1"/>
                </a:solidFill>
                <a:effectLst/>
                <a:latin typeface="+mn-lt"/>
                <a:ea typeface="+mn-ea"/>
                <a:cs typeface="+mn-cs"/>
              </a:rPr>
              <a:t>d</a:t>
            </a:r>
            <a:r>
              <a:rPr lang="en-US" sz="1200" kern="1200" dirty="0" err="1" smtClean="0">
                <a:solidFill>
                  <a:schemeClr val="tx1"/>
                </a:solidFill>
                <a:effectLst/>
                <a:latin typeface="+mn-lt"/>
                <a:ea typeface="+mn-ea"/>
                <a:cs typeface="+mn-cs"/>
              </a:rPr>
              <a:t>aglicht</a:t>
            </a:r>
            <a:endParaRPr lang="nl-NL" sz="1200" kern="1200" dirty="0" smtClean="0">
              <a:solidFill>
                <a:schemeClr val="tx1"/>
              </a:solidFill>
              <a:effectLst/>
              <a:latin typeface="+mn-lt"/>
              <a:ea typeface="+mn-ea"/>
              <a:cs typeface="+mn-cs"/>
            </a:endParaRPr>
          </a:p>
          <a:p>
            <a:pPr marL="171450" lvl="0" indent="-171450">
              <a:buFont typeface="Courier New" charset="0"/>
              <a:buChar char="o"/>
            </a:pPr>
            <a:r>
              <a:rPr lang="nl-NL" sz="1200" kern="1200" dirty="0" smtClean="0">
                <a:solidFill>
                  <a:schemeClr val="tx1"/>
                </a:solidFill>
                <a:effectLst/>
                <a:latin typeface="+mn-lt"/>
                <a:ea typeface="+mn-ea"/>
                <a:cs typeface="+mn-cs"/>
              </a:rPr>
              <a:t>k</a:t>
            </a:r>
            <a:r>
              <a:rPr lang="en-US" sz="1200" kern="1200" dirty="0" err="1" smtClean="0">
                <a:solidFill>
                  <a:schemeClr val="tx1"/>
                </a:solidFill>
                <a:effectLst/>
                <a:latin typeface="+mn-lt"/>
                <a:ea typeface="+mn-ea"/>
                <a:cs typeface="+mn-cs"/>
              </a:rPr>
              <a:t>unstlicht</a:t>
            </a:r>
            <a:endParaRPr lang="nl-NL" sz="1200" kern="1200" dirty="0" smtClean="0">
              <a:solidFill>
                <a:schemeClr val="tx1"/>
              </a:solidFill>
              <a:effectLst/>
              <a:latin typeface="+mn-lt"/>
              <a:ea typeface="+mn-ea"/>
              <a:cs typeface="+mn-cs"/>
            </a:endParaRPr>
          </a:p>
          <a:p>
            <a:pPr marL="171450" lvl="0" indent="-171450">
              <a:buFont typeface="Courier New" charset="0"/>
              <a:buChar char="o"/>
            </a:pPr>
            <a:r>
              <a:rPr lang="nl-NL" sz="1200" kern="1200" dirty="0" smtClean="0">
                <a:solidFill>
                  <a:schemeClr val="tx1"/>
                </a:solidFill>
                <a:effectLst/>
                <a:latin typeface="+mn-lt"/>
                <a:ea typeface="+mn-ea"/>
                <a:cs typeface="+mn-cs"/>
              </a:rPr>
              <a:t>f</a:t>
            </a:r>
            <a:r>
              <a:rPr lang="en-US" sz="1200" kern="1200" dirty="0" err="1" smtClean="0">
                <a:solidFill>
                  <a:schemeClr val="tx1"/>
                </a:solidFill>
                <a:effectLst/>
                <a:latin typeface="+mn-lt"/>
                <a:ea typeface="+mn-ea"/>
                <a:cs typeface="+mn-cs"/>
              </a:rPr>
              <a:t>litslicht</a:t>
            </a:r>
            <a:endParaRPr lang="en-US" sz="1200" kern="1200" dirty="0" smtClean="0">
              <a:solidFill>
                <a:schemeClr val="tx1"/>
              </a:solidFill>
              <a:effectLst/>
              <a:latin typeface="+mn-lt"/>
              <a:ea typeface="+mn-ea"/>
              <a:cs typeface="+mn-cs"/>
            </a:endParaRPr>
          </a:p>
          <a:p>
            <a:pPr marL="0" lvl="0" indent="0">
              <a:buFont typeface="Courier New" charset="0"/>
              <a:buNone/>
            </a:pPr>
            <a:endParaRPr lang="nl-NL" sz="1200" kern="1200" dirty="0" smtClean="0">
              <a:solidFill>
                <a:schemeClr val="tx1"/>
              </a:solidFill>
              <a:effectLst/>
              <a:latin typeface="+mn-lt"/>
              <a:ea typeface="+mn-ea"/>
              <a:cs typeface="+mn-cs"/>
            </a:endParaRPr>
          </a:p>
          <a:p>
            <a:pPr marL="171450" lvl="0" indent="-171450">
              <a:buFont typeface="Courier New" charset="0"/>
              <a:buChar char="o"/>
            </a:pPr>
            <a:r>
              <a:rPr lang="en-US" sz="1200" kern="1200" dirty="0" err="1" smtClean="0">
                <a:solidFill>
                  <a:schemeClr val="tx1"/>
                </a:solidFill>
                <a:effectLst/>
                <a:latin typeface="+mn-lt"/>
                <a:ea typeface="+mn-ea"/>
                <a:cs typeface="+mn-cs"/>
              </a:rPr>
              <a:t>gereflecteerd</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licht</a:t>
            </a:r>
            <a:r>
              <a:rPr lang="en-US" sz="1200" kern="1200" dirty="0" smtClean="0">
                <a:solidFill>
                  <a:schemeClr val="tx1"/>
                </a:solidFill>
                <a:effectLst/>
                <a:latin typeface="+mn-lt"/>
                <a:ea typeface="+mn-ea"/>
                <a:cs typeface="+mn-cs"/>
              </a:rPr>
              <a:t> 1 (</a:t>
            </a:r>
            <a:r>
              <a:rPr lang="en-US" sz="1200" kern="1200" dirty="0" err="1" smtClean="0">
                <a:solidFill>
                  <a:schemeClr val="tx1"/>
                </a:solidFill>
                <a:effectLst/>
                <a:latin typeface="+mn-lt"/>
                <a:ea typeface="+mn-ea"/>
                <a:cs typeface="+mn-cs"/>
              </a:rPr>
              <a:t>zonder</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reflectiescherm</a:t>
            </a:r>
            <a:r>
              <a:rPr lang="en-US" sz="1200" kern="1200" dirty="0" smtClean="0">
                <a:solidFill>
                  <a:schemeClr val="tx1"/>
                </a:solidFill>
                <a:effectLst/>
                <a:latin typeface="+mn-lt"/>
                <a:ea typeface="+mn-ea"/>
                <a:cs typeface="+mn-cs"/>
              </a:rPr>
              <a:t>)</a:t>
            </a:r>
            <a:endParaRPr lang="nl-NL" sz="1200" kern="1200" dirty="0" smtClean="0">
              <a:solidFill>
                <a:schemeClr val="tx1"/>
              </a:solidFill>
              <a:effectLst/>
              <a:latin typeface="+mn-lt"/>
              <a:ea typeface="+mn-ea"/>
              <a:cs typeface="+mn-cs"/>
            </a:endParaRPr>
          </a:p>
          <a:p>
            <a:pPr marL="171450" lvl="0" indent="-171450">
              <a:buFont typeface="Courier New" charset="0"/>
              <a:buChar char="o"/>
            </a:pPr>
            <a:r>
              <a:rPr lang="en-US" sz="1200" kern="1200" dirty="0" err="1" smtClean="0">
                <a:solidFill>
                  <a:schemeClr val="tx1"/>
                </a:solidFill>
                <a:effectLst/>
                <a:latin typeface="+mn-lt"/>
                <a:ea typeface="+mn-ea"/>
                <a:cs typeface="+mn-cs"/>
              </a:rPr>
              <a:t>gereflecteerd</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licht</a:t>
            </a:r>
            <a:r>
              <a:rPr lang="en-US" sz="1200" kern="1200" dirty="0" smtClean="0">
                <a:solidFill>
                  <a:schemeClr val="tx1"/>
                </a:solidFill>
                <a:effectLst/>
                <a:latin typeface="+mn-lt"/>
                <a:ea typeface="+mn-ea"/>
                <a:cs typeface="+mn-cs"/>
              </a:rPr>
              <a:t> 2 (</a:t>
            </a:r>
            <a:r>
              <a:rPr lang="en-US" sz="1200" kern="1200" dirty="0" err="1" smtClean="0">
                <a:solidFill>
                  <a:schemeClr val="tx1"/>
                </a:solidFill>
                <a:effectLst/>
                <a:latin typeface="+mn-lt"/>
                <a:ea typeface="+mn-ea"/>
                <a:cs typeface="+mn-cs"/>
              </a:rPr>
              <a:t>zelfde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foto</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als</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hierboven</a:t>
            </a:r>
            <a:r>
              <a:rPr lang="en-US" sz="1200" kern="1200" dirty="0" smtClean="0">
                <a:solidFill>
                  <a:schemeClr val="tx1"/>
                </a:solidFill>
                <a:effectLst/>
                <a:latin typeface="+mn-lt"/>
                <a:ea typeface="+mn-ea"/>
                <a:cs typeface="+mn-cs"/>
              </a:rPr>
              <a:t>, met </a:t>
            </a:r>
            <a:r>
              <a:rPr lang="en-US" sz="1200" kern="1200" dirty="0" err="1" smtClean="0">
                <a:solidFill>
                  <a:schemeClr val="tx1"/>
                </a:solidFill>
                <a:effectLst/>
                <a:latin typeface="+mn-lt"/>
                <a:ea typeface="+mn-ea"/>
                <a:cs typeface="+mn-cs"/>
              </a:rPr>
              <a:t>reflectiescherm</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Daardoor</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kan</a:t>
            </a:r>
            <a:r>
              <a:rPr lang="en-US" sz="1200" kern="1200" dirty="0" smtClean="0">
                <a:solidFill>
                  <a:schemeClr val="tx1"/>
                </a:solidFill>
                <a:effectLst/>
                <a:latin typeface="+mn-lt"/>
                <a:ea typeface="+mn-ea"/>
                <a:cs typeface="+mn-cs"/>
              </a:rPr>
              <a:t> je </a:t>
            </a:r>
            <a:r>
              <a:rPr lang="en-US" sz="1200" kern="1200" dirty="0" err="1" smtClean="0">
                <a:solidFill>
                  <a:schemeClr val="tx1"/>
                </a:solidFill>
                <a:effectLst/>
                <a:latin typeface="+mn-lt"/>
                <a:ea typeface="+mn-ea"/>
                <a:cs typeface="+mn-cs"/>
              </a:rPr>
              <a:t>achteraf</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goed</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zien</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wat</a:t>
            </a:r>
            <a:r>
              <a:rPr lang="en-US" sz="1200" kern="1200" dirty="0" smtClean="0">
                <a:solidFill>
                  <a:schemeClr val="tx1"/>
                </a:solidFill>
                <a:effectLst/>
                <a:latin typeface="+mn-lt"/>
                <a:ea typeface="+mn-ea"/>
                <a:cs typeface="+mn-cs"/>
              </a:rPr>
              <a:t> het </a:t>
            </a:r>
            <a:r>
              <a:rPr lang="en-US" sz="1200" kern="1200" dirty="0" err="1" smtClean="0">
                <a:solidFill>
                  <a:schemeClr val="tx1"/>
                </a:solidFill>
                <a:effectLst/>
                <a:latin typeface="+mn-lt"/>
                <a:ea typeface="+mn-ea"/>
                <a:cs typeface="+mn-cs"/>
              </a:rPr>
              <a:t>verschil</a:t>
            </a:r>
            <a:r>
              <a:rPr lang="en-US" sz="1200" kern="1200" dirty="0" smtClean="0">
                <a:solidFill>
                  <a:schemeClr val="tx1"/>
                </a:solidFill>
                <a:effectLst/>
                <a:latin typeface="+mn-lt"/>
                <a:ea typeface="+mn-ea"/>
                <a:cs typeface="+mn-cs"/>
              </a:rPr>
              <a:t> is </a:t>
            </a:r>
            <a:r>
              <a:rPr lang="en-US" sz="1200" kern="1200" dirty="0" err="1" smtClean="0">
                <a:solidFill>
                  <a:schemeClr val="tx1"/>
                </a:solidFill>
                <a:effectLst/>
                <a:latin typeface="+mn-lt"/>
                <a:ea typeface="+mn-ea"/>
                <a:cs typeface="+mn-cs"/>
              </a:rPr>
              <a:t>als</a:t>
            </a:r>
            <a:r>
              <a:rPr lang="en-US" sz="1200" kern="1200" dirty="0" smtClean="0">
                <a:solidFill>
                  <a:schemeClr val="tx1"/>
                </a:solidFill>
                <a:effectLst/>
                <a:latin typeface="+mn-lt"/>
                <a:ea typeface="+mn-ea"/>
                <a:cs typeface="+mn-cs"/>
              </a:rPr>
              <a:t> je het</a:t>
            </a:r>
          </a:p>
          <a:p>
            <a:pPr marL="171450" lvl="0" indent="-171450">
              <a:buFont typeface="Courier New" charset="0"/>
              <a:buChar char="o"/>
            </a:pPr>
            <a:r>
              <a:rPr lang="en-US" sz="1200" kern="1200" dirty="0" err="1" smtClean="0">
                <a:solidFill>
                  <a:schemeClr val="tx1"/>
                </a:solidFill>
                <a:effectLst/>
                <a:latin typeface="+mn-lt"/>
                <a:ea typeface="+mn-ea"/>
                <a:cs typeface="+mn-cs"/>
              </a:rPr>
              <a:t>reflectiescherm</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wel</a:t>
            </a:r>
            <a:r>
              <a:rPr lang="en-US" sz="1200" kern="1200" dirty="0" smtClean="0">
                <a:solidFill>
                  <a:schemeClr val="tx1"/>
                </a:solidFill>
                <a:effectLst/>
                <a:latin typeface="+mn-lt"/>
                <a:ea typeface="+mn-ea"/>
                <a:cs typeface="+mn-cs"/>
              </a:rPr>
              <a:t> of </a:t>
            </a:r>
            <a:r>
              <a:rPr lang="en-US" sz="1200" kern="1200" dirty="0" err="1" smtClean="0">
                <a:solidFill>
                  <a:schemeClr val="tx1"/>
                </a:solidFill>
                <a:effectLst/>
                <a:latin typeface="+mn-lt"/>
                <a:ea typeface="+mn-ea"/>
                <a:cs typeface="+mn-cs"/>
              </a:rPr>
              <a:t>niet</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gebruikt</a:t>
            </a:r>
            <a:r>
              <a:rPr lang="en-US" sz="1200" kern="1200" dirty="0" smtClean="0">
                <a:solidFill>
                  <a:schemeClr val="tx1"/>
                </a:solidFill>
                <a:effectLst/>
                <a:latin typeface="+mn-lt"/>
                <a:ea typeface="+mn-ea"/>
                <a:cs typeface="+mn-cs"/>
              </a:rPr>
              <a:t>. </a:t>
            </a:r>
          </a:p>
          <a:p>
            <a:pPr marL="0" lvl="0" indent="0">
              <a:buFont typeface="Courier New" charset="0"/>
              <a:buNone/>
            </a:pPr>
            <a:endParaRPr lang="nl-NL" sz="1200" kern="1200" dirty="0" smtClean="0">
              <a:solidFill>
                <a:schemeClr val="tx1"/>
              </a:solidFill>
              <a:effectLst/>
              <a:latin typeface="+mn-lt"/>
              <a:ea typeface="+mn-ea"/>
              <a:cs typeface="+mn-cs"/>
            </a:endParaRPr>
          </a:p>
          <a:p>
            <a:pPr marL="171450" lvl="0" indent="-171450">
              <a:buFont typeface="Courier New" charset="0"/>
              <a:buChar char="o"/>
            </a:pPr>
            <a:r>
              <a:rPr lang="en-US" sz="1200" kern="1200" dirty="0" err="1" smtClean="0">
                <a:solidFill>
                  <a:schemeClr val="tx1"/>
                </a:solidFill>
                <a:effectLst/>
                <a:latin typeface="+mn-lt"/>
                <a:ea typeface="+mn-ea"/>
                <a:cs typeface="+mn-cs"/>
              </a:rPr>
              <a:t>frontaal</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licht</a:t>
            </a:r>
            <a:endParaRPr lang="nl-NL" sz="1200" kern="1200" dirty="0" smtClean="0">
              <a:solidFill>
                <a:schemeClr val="tx1"/>
              </a:solidFill>
              <a:effectLst/>
              <a:latin typeface="+mn-lt"/>
              <a:ea typeface="+mn-ea"/>
              <a:cs typeface="+mn-cs"/>
            </a:endParaRPr>
          </a:p>
          <a:p>
            <a:pPr marL="171450" lvl="0" indent="-171450">
              <a:buFont typeface="Courier New" charset="0"/>
              <a:buChar char="o"/>
            </a:pPr>
            <a:r>
              <a:rPr lang="nl-NL" sz="1200" kern="1200" dirty="0" err="1" smtClean="0">
                <a:solidFill>
                  <a:schemeClr val="tx1"/>
                </a:solidFill>
                <a:effectLst/>
                <a:latin typeface="+mn-lt"/>
                <a:ea typeface="+mn-ea"/>
                <a:cs typeface="+mn-cs"/>
              </a:rPr>
              <a:t>z</a:t>
            </a:r>
            <a:r>
              <a:rPr lang="en-US" sz="1200" kern="1200" dirty="0" err="1" smtClean="0">
                <a:solidFill>
                  <a:schemeClr val="tx1"/>
                </a:solidFill>
                <a:effectLst/>
                <a:latin typeface="+mn-lt"/>
                <a:ea typeface="+mn-ea"/>
                <a:cs typeface="+mn-cs"/>
              </a:rPr>
              <a:t>ijlicht</a:t>
            </a:r>
            <a:endParaRPr lang="nl-NL" sz="1200" kern="1200" dirty="0" smtClean="0">
              <a:solidFill>
                <a:schemeClr val="tx1"/>
              </a:solidFill>
              <a:effectLst/>
              <a:latin typeface="+mn-lt"/>
              <a:ea typeface="+mn-ea"/>
              <a:cs typeface="+mn-cs"/>
            </a:endParaRPr>
          </a:p>
          <a:p>
            <a:pPr marL="171450" lvl="0" indent="-171450">
              <a:buFont typeface="Courier New" charset="0"/>
              <a:buChar char="o"/>
            </a:pPr>
            <a:r>
              <a:rPr lang="nl-NL" sz="1200" kern="1200" dirty="0" smtClean="0">
                <a:solidFill>
                  <a:schemeClr val="tx1"/>
                </a:solidFill>
                <a:effectLst/>
                <a:latin typeface="+mn-lt"/>
                <a:ea typeface="+mn-ea"/>
                <a:cs typeface="+mn-cs"/>
              </a:rPr>
              <a:t>t</a:t>
            </a:r>
            <a:r>
              <a:rPr lang="en-US" sz="1200" kern="1200" dirty="0" err="1" smtClean="0">
                <a:solidFill>
                  <a:schemeClr val="tx1"/>
                </a:solidFill>
                <a:effectLst/>
                <a:latin typeface="+mn-lt"/>
                <a:ea typeface="+mn-ea"/>
                <a:cs typeface="+mn-cs"/>
              </a:rPr>
              <a:t>egenlicht</a:t>
            </a:r>
            <a:endParaRPr lang="nl-NL" sz="1200" kern="1200" dirty="0" smtClean="0">
              <a:solidFill>
                <a:schemeClr val="tx1"/>
              </a:solidFill>
              <a:effectLst/>
              <a:latin typeface="+mn-lt"/>
              <a:ea typeface="+mn-ea"/>
              <a:cs typeface="+mn-cs"/>
            </a:endParaRPr>
          </a:p>
          <a:p>
            <a:pPr marL="171450" lvl="0" indent="-171450">
              <a:buFont typeface="Courier New" charset="0"/>
              <a:buChar char="o"/>
            </a:pPr>
            <a:r>
              <a:rPr lang="en-US" sz="1200" kern="1200" dirty="0" err="1" smtClean="0">
                <a:solidFill>
                  <a:schemeClr val="tx1"/>
                </a:solidFill>
                <a:effectLst/>
                <a:latin typeface="+mn-lt"/>
                <a:ea typeface="+mn-ea"/>
                <a:cs typeface="+mn-cs"/>
              </a:rPr>
              <a:t>licht</a:t>
            </a:r>
            <a:r>
              <a:rPr lang="en-US" sz="1200" kern="1200" dirty="0" smtClean="0">
                <a:solidFill>
                  <a:schemeClr val="tx1"/>
                </a:solidFill>
                <a:effectLst/>
                <a:latin typeface="+mn-lt"/>
                <a:ea typeface="+mn-ea"/>
                <a:cs typeface="+mn-cs"/>
              </a:rPr>
              <a:t> van </a:t>
            </a:r>
            <a:r>
              <a:rPr lang="en-US" sz="1200" kern="1200" dirty="0" err="1" smtClean="0">
                <a:solidFill>
                  <a:schemeClr val="tx1"/>
                </a:solidFill>
                <a:effectLst/>
                <a:latin typeface="+mn-lt"/>
                <a:ea typeface="+mn-ea"/>
                <a:cs typeface="+mn-cs"/>
              </a:rPr>
              <a:t>onderaf</a:t>
            </a:r>
            <a:endParaRPr lang="nl-NL" sz="1200" kern="1200" dirty="0" smtClean="0">
              <a:solidFill>
                <a:schemeClr val="tx1"/>
              </a:solidFill>
              <a:effectLst/>
              <a:latin typeface="+mn-lt"/>
              <a:ea typeface="+mn-ea"/>
              <a:cs typeface="+mn-cs"/>
            </a:endParaRPr>
          </a:p>
          <a:p>
            <a:r>
              <a:rPr lang="nl-NL" sz="1200" kern="1200" dirty="0" smtClean="0">
                <a:solidFill>
                  <a:schemeClr val="tx1"/>
                </a:solidFill>
                <a:effectLst/>
                <a:latin typeface="+mn-lt"/>
                <a:ea typeface="+mn-ea"/>
                <a:cs typeface="+mn-cs"/>
              </a:rPr>
              <a:t> </a:t>
            </a:r>
            <a:endParaRPr lang="nl-NL" sz="1200" b="0" kern="1200" dirty="0" smtClean="0">
              <a:solidFill>
                <a:schemeClr val="tx1"/>
              </a:solidFill>
              <a:effectLst/>
              <a:latin typeface="+mn-lt"/>
              <a:ea typeface="+mn-ea"/>
              <a:cs typeface="+mn-cs"/>
            </a:endParaRPr>
          </a:p>
          <a:p>
            <a:pPr lvl="0"/>
            <a:r>
              <a:rPr lang="nl-NL" sz="1200" b="1" kern="1200" dirty="0" smtClean="0">
                <a:solidFill>
                  <a:schemeClr val="tx1"/>
                </a:solidFill>
                <a:effectLst/>
                <a:latin typeface="+mn-lt"/>
                <a:ea typeface="+mn-ea"/>
                <a:cs typeface="+mn-cs"/>
              </a:rPr>
              <a:t>Wat</a:t>
            </a:r>
            <a:r>
              <a:rPr lang="nl-NL" sz="1200" b="1" kern="1200" baseline="0" dirty="0" smtClean="0">
                <a:solidFill>
                  <a:schemeClr val="tx1"/>
                </a:solidFill>
                <a:effectLst/>
                <a:latin typeface="+mn-lt"/>
                <a:ea typeface="+mn-ea"/>
                <a:cs typeface="+mn-cs"/>
              </a:rPr>
              <a:t> ik heb geleerd van deze opdracht</a:t>
            </a:r>
            <a:r>
              <a:rPr lang="nl-NL" sz="1200" b="0" kern="1200" baseline="0" dirty="0" smtClean="0">
                <a:solidFill>
                  <a:schemeClr val="tx1"/>
                </a:solidFill>
                <a:effectLst/>
                <a:latin typeface="+mn-lt"/>
                <a:ea typeface="+mn-ea"/>
                <a:cs typeface="+mn-cs"/>
              </a:rPr>
              <a:t> (geef een korte uitleg);</a:t>
            </a:r>
            <a:endParaRPr lang="nl-NL"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20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200" b="1" kern="1200" dirty="0" smtClean="0">
              <a:solidFill>
                <a:schemeClr val="tx1"/>
              </a:solidFill>
              <a:effectLst/>
              <a:latin typeface="+mn-lt"/>
              <a:ea typeface="+mn-ea"/>
              <a:cs typeface="+mn-cs"/>
            </a:endParaRPr>
          </a:p>
          <a:p>
            <a:r>
              <a:rPr lang="nl-NL" sz="1200" b="1" kern="1200" dirty="0" smtClean="0">
                <a:solidFill>
                  <a:schemeClr val="tx1"/>
                </a:solidFill>
                <a:effectLst/>
                <a:latin typeface="+mn-lt"/>
                <a:ea typeface="+mn-ea"/>
                <a:cs typeface="+mn-cs"/>
              </a:rPr>
              <a:t>Ingeleverd:</a:t>
            </a:r>
            <a:endParaRPr lang="nl-NL" sz="1200" kern="1200" dirty="0" smtClean="0">
              <a:solidFill>
                <a:schemeClr val="tx1"/>
              </a:solidFill>
              <a:effectLst/>
              <a:latin typeface="+mn-lt"/>
              <a:ea typeface="+mn-ea"/>
              <a:cs typeface="+mn-cs"/>
            </a:endParaRPr>
          </a:p>
          <a:p>
            <a:r>
              <a:rPr lang="nl-NL" sz="1200" b="1" kern="1200" dirty="0" smtClean="0">
                <a:solidFill>
                  <a:schemeClr val="tx1"/>
                </a:solidFill>
                <a:effectLst/>
                <a:latin typeface="+mn-lt"/>
                <a:ea typeface="+mn-ea"/>
                <a:cs typeface="+mn-cs"/>
              </a:rPr>
              <a:t> </a:t>
            </a:r>
            <a:endParaRPr lang="nl-NL" sz="1200" kern="1200" dirty="0" smtClean="0">
              <a:solidFill>
                <a:schemeClr val="tx1"/>
              </a:solidFill>
              <a:effectLst/>
              <a:latin typeface="+mn-lt"/>
              <a:ea typeface="+mn-ea"/>
              <a:cs typeface="+mn-cs"/>
            </a:endParaRPr>
          </a:p>
          <a:p>
            <a:pPr marL="171450" lvl="0" indent="-171450">
              <a:buFont typeface="Wingdings" charset="2"/>
              <a:buChar char="q"/>
            </a:pPr>
            <a:r>
              <a:rPr lang="nl-NL" sz="1200" b="1" kern="1200" dirty="0" smtClean="0">
                <a:solidFill>
                  <a:schemeClr val="tx1"/>
                </a:solidFill>
                <a:effectLst/>
                <a:latin typeface="+mn-lt"/>
                <a:ea typeface="+mn-ea"/>
                <a:cs typeface="+mn-cs"/>
              </a:rPr>
              <a:t>1x contactblad</a:t>
            </a:r>
            <a:r>
              <a:rPr lang="nl-NL" sz="1200" kern="1200" dirty="0" smtClean="0">
                <a:solidFill>
                  <a:schemeClr val="tx1"/>
                </a:solidFill>
                <a:effectLst/>
                <a:latin typeface="+mn-lt"/>
                <a:ea typeface="+mn-ea"/>
                <a:cs typeface="+mn-cs"/>
              </a:rPr>
              <a:t> van je 12 (beste) foto’s voor deze opdracht. </a:t>
            </a:r>
          </a:p>
          <a:p>
            <a:pPr marL="171450" lvl="0" indent="-171450">
              <a:buFont typeface="Wingdings" charset="2"/>
              <a:buChar char="q"/>
            </a:pPr>
            <a:r>
              <a:rPr lang="nl-NL" b="1" dirty="0" smtClean="0"/>
              <a:t>dummy</a:t>
            </a:r>
            <a:r>
              <a:rPr lang="nl-NL" b="1" baseline="0" dirty="0" smtClean="0"/>
              <a:t> </a:t>
            </a:r>
            <a:r>
              <a:rPr lang="nl-NL" b="1" dirty="0" smtClean="0"/>
              <a:t>periode 2, licht</a:t>
            </a:r>
            <a:endParaRPr lang="nl-NL" b="1" dirty="0"/>
          </a:p>
        </p:txBody>
      </p:sp>
      <p:sp>
        <p:nvSpPr>
          <p:cNvPr id="4" name="Tijdelijke aanduiding voor dianummer 3"/>
          <p:cNvSpPr>
            <a:spLocks noGrp="1"/>
          </p:cNvSpPr>
          <p:nvPr>
            <p:ph type="sldNum" sz="quarter" idx="10"/>
          </p:nvPr>
        </p:nvSpPr>
        <p:spPr/>
        <p:txBody>
          <a:bodyPr/>
          <a:lstStyle/>
          <a:p>
            <a:fld id="{00573E16-81BD-BF4C-AA88-760DC9243915}" type="slidenum">
              <a:rPr lang="nl-NL" smtClean="0"/>
              <a:t>13</a:t>
            </a:fld>
            <a:endParaRPr lang="nl-NL"/>
          </a:p>
        </p:txBody>
      </p:sp>
    </p:spTree>
    <p:extLst>
      <p:ext uri="{BB962C8B-B14F-4D97-AF65-F5344CB8AC3E}">
        <p14:creationId xmlns:p14="http://schemas.microsoft.com/office/powerpoint/2010/main" val="19227574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lvl="0"/>
            <a:r>
              <a:rPr lang="nl-NL" sz="1200" b="1" kern="1200" dirty="0" smtClean="0">
                <a:solidFill>
                  <a:schemeClr val="tx1"/>
                </a:solidFill>
                <a:effectLst/>
                <a:latin typeface="+mn-lt"/>
                <a:ea typeface="+mn-ea"/>
                <a:cs typeface="+mn-cs"/>
              </a:rPr>
              <a:t>Opdracht:</a:t>
            </a:r>
            <a:r>
              <a:rPr lang="nl-NL" sz="1200" kern="1200" dirty="0" smtClean="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nl-NL" sz="1200" b="0" kern="1200" dirty="0" smtClean="0">
                <a:solidFill>
                  <a:schemeClr val="tx1"/>
                </a:solidFill>
                <a:effectLst/>
                <a:latin typeface="+mn-lt"/>
                <a:ea typeface="+mn-ea"/>
                <a:cs typeface="+mn-cs"/>
              </a:rPr>
              <a:t>Maak een </a:t>
            </a:r>
            <a:r>
              <a:rPr lang="nl-NL" sz="1200" b="1" kern="1200" dirty="0" smtClean="0">
                <a:solidFill>
                  <a:schemeClr val="tx1"/>
                </a:solidFill>
                <a:effectLst/>
                <a:latin typeface="+mn-lt"/>
                <a:ea typeface="+mn-ea"/>
                <a:cs typeface="+mn-cs"/>
              </a:rPr>
              <a:t>tweeluik </a:t>
            </a:r>
            <a:r>
              <a:rPr lang="nl-NL" sz="1200" b="0" kern="1200" dirty="0" smtClean="0">
                <a:solidFill>
                  <a:schemeClr val="tx1"/>
                </a:solidFill>
                <a:effectLst/>
                <a:latin typeface="+mn-lt"/>
                <a:ea typeface="+mn-ea"/>
                <a:cs typeface="+mn-cs"/>
              </a:rPr>
              <a:t>van een (goed!) </a:t>
            </a:r>
            <a:r>
              <a:rPr lang="nl-NL" sz="1200" b="1" kern="1200" dirty="0" smtClean="0">
                <a:solidFill>
                  <a:schemeClr val="tx1"/>
                </a:solidFill>
                <a:effectLst/>
                <a:latin typeface="+mn-lt"/>
                <a:ea typeface="+mn-ea"/>
                <a:cs typeface="+mn-cs"/>
              </a:rPr>
              <a:t>portret </a:t>
            </a:r>
            <a:r>
              <a:rPr lang="nl-NL" sz="1200" b="0" kern="1200" dirty="0" smtClean="0">
                <a:solidFill>
                  <a:schemeClr val="tx1"/>
                </a:solidFill>
                <a:effectLst/>
                <a:latin typeface="+mn-lt"/>
                <a:ea typeface="+mn-ea"/>
                <a:cs typeface="+mn-cs"/>
              </a:rPr>
              <a:t>en een (goed!)</a:t>
            </a:r>
            <a:r>
              <a:rPr lang="nl-NL" sz="1200" b="1" kern="1200" dirty="0" smtClean="0">
                <a:solidFill>
                  <a:schemeClr val="tx1"/>
                </a:solidFill>
                <a:effectLst/>
                <a:latin typeface="+mn-lt"/>
                <a:ea typeface="+mn-ea"/>
                <a:cs typeface="+mn-cs"/>
              </a:rPr>
              <a:t> stilleven</a:t>
            </a:r>
            <a:r>
              <a:rPr lang="nl-NL" sz="1200" b="0" kern="1200" dirty="0" smtClean="0">
                <a:solidFill>
                  <a:schemeClr val="tx1"/>
                </a:solidFill>
                <a:effectLst/>
                <a:latin typeface="+mn-lt"/>
                <a:ea typeface="+mn-ea"/>
                <a:cs typeface="+mn-cs"/>
              </a:rPr>
              <a:t>. Maak een goede</a:t>
            </a:r>
            <a:r>
              <a:rPr lang="nl-NL" sz="1200" b="0" kern="1200" baseline="0" dirty="0" smtClean="0">
                <a:solidFill>
                  <a:schemeClr val="tx1"/>
                </a:solidFill>
                <a:effectLst/>
                <a:latin typeface="+mn-lt"/>
                <a:ea typeface="+mn-ea"/>
                <a:cs typeface="+mn-cs"/>
              </a:rPr>
              <a:t> beeldcombinatie. Het stilleven vertelt ons iets over wie de persoon op de portretfoto is.</a:t>
            </a:r>
            <a:r>
              <a:rPr lang="nl-NL" sz="1200" b="0" kern="1200" dirty="0" smtClean="0">
                <a:solidFill>
                  <a:schemeClr val="tx1"/>
                </a:solidFill>
                <a:effectLst/>
                <a:latin typeface="+mn-lt"/>
                <a:ea typeface="+mn-ea"/>
                <a:cs typeface="+mn-cs"/>
              </a:rPr>
              <a:t> Deze twee foto’s vullen elkaar inhoudelijk aan, zijn zowel beeldend als inhoudelijk met elkaar verbonden en vertellen samen één verhaal. Schrijf een begeleidende tekst bij je foto’s (100 woorden) waarin je interessante achtergrondinformatie geeft. </a:t>
            </a:r>
          </a:p>
          <a:p>
            <a:endParaRPr lang="nl-NL" sz="1200" b="0" kern="1200" dirty="0" smtClean="0">
              <a:solidFill>
                <a:schemeClr val="tx1"/>
              </a:solidFill>
              <a:effectLst/>
              <a:latin typeface="+mn-lt"/>
              <a:ea typeface="+mn-ea"/>
              <a:cs typeface="+mn-cs"/>
            </a:endParaRPr>
          </a:p>
          <a:p>
            <a:r>
              <a:rPr lang="nl-NL" sz="1200" b="1" kern="1200" dirty="0" smtClean="0">
                <a:solidFill>
                  <a:schemeClr val="tx1"/>
                </a:solidFill>
                <a:effectLst/>
                <a:latin typeface="+mn-lt"/>
                <a:ea typeface="+mn-ea"/>
                <a:cs typeface="+mn-cs"/>
              </a:rPr>
              <a:t>Vertel</a:t>
            </a:r>
            <a:r>
              <a:rPr lang="nl-NL" sz="1200" b="1" kern="1200" baseline="0" dirty="0" smtClean="0">
                <a:solidFill>
                  <a:schemeClr val="tx1"/>
                </a:solidFill>
                <a:effectLst/>
                <a:latin typeface="+mn-lt"/>
                <a:ea typeface="+mn-ea"/>
                <a:cs typeface="+mn-cs"/>
              </a:rPr>
              <a:t> kort wat je met je tweeluik hebt willen vertellen</a:t>
            </a:r>
            <a:r>
              <a:rPr lang="nl-NL" sz="1200" b="0" kern="1200" baseline="0" dirty="0" smtClean="0">
                <a:solidFill>
                  <a:schemeClr val="tx1"/>
                </a:solidFill>
                <a:effectLst/>
                <a:latin typeface="+mn-lt"/>
                <a:ea typeface="+mn-ea"/>
                <a:cs typeface="+mn-cs"/>
              </a:rPr>
              <a:t>:</a:t>
            </a:r>
          </a:p>
          <a:p>
            <a:endParaRPr lang="nl-NL" sz="1200" b="0" kern="1200" baseline="0" dirty="0" smtClean="0">
              <a:solidFill>
                <a:schemeClr val="tx1"/>
              </a:solidFill>
              <a:effectLst/>
              <a:latin typeface="+mn-lt"/>
              <a:ea typeface="+mn-ea"/>
              <a:cs typeface="+mn-cs"/>
            </a:endParaRPr>
          </a:p>
          <a:p>
            <a:r>
              <a:rPr lang="nl-NL" sz="1200" b="1" kern="1200" baseline="0" dirty="0" smtClean="0">
                <a:solidFill>
                  <a:schemeClr val="tx1"/>
                </a:solidFill>
                <a:effectLst/>
                <a:latin typeface="+mn-lt"/>
                <a:ea typeface="+mn-ea"/>
                <a:cs typeface="+mn-cs"/>
              </a:rPr>
              <a:t>Vertel kort hoe je ervoor hebt gezorgd dat het portret en het stilleven goed bij elkaar passen (vorm + inhoud):</a:t>
            </a:r>
          </a:p>
          <a:p>
            <a:endParaRPr lang="nl-NL" sz="1200" b="0" kern="1200" dirty="0" smtClean="0">
              <a:solidFill>
                <a:schemeClr val="tx1"/>
              </a:solidFill>
              <a:effectLst/>
              <a:latin typeface="+mn-lt"/>
              <a:ea typeface="+mn-ea"/>
              <a:cs typeface="+mn-cs"/>
            </a:endParaRPr>
          </a:p>
          <a:p>
            <a:pPr lvl="0"/>
            <a:r>
              <a:rPr lang="nl-NL" sz="1200" b="1" kern="1200" dirty="0" smtClean="0">
                <a:solidFill>
                  <a:schemeClr val="tx1"/>
                </a:solidFill>
                <a:effectLst/>
                <a:latin typeface="+mn-lt"/>
                <a:ea typeface="+mn-ea"/>
                <a:cs typeface="+mn-cs"/>
              </a:rPr>
              <a:t>Wat</a:t>
            </a:r>
            <a:r>
              <a:rPr lang="nl-NL" sz="1200" b="1" kern="1200" baseline="0" dirty="0" smtClean="0">
                <a:solidFill>
                  <a:schemeClr val="tx1"/>
                </a:solidFill>
                <a:effectLst/>
                <a:latin typeface="+mn-lt"/>
                <a:ea typeface="+mn-ea"/>
                <a:cs typeface="+mn-cs"/>
              </a:rPr>
              <a:t> ik heb geleerd van deze opdracht</a:t>
            </a:r>
            <a:r>
              <a:rPr lang="nl-NL" sz="1200" b="0" kern="1200" baseline="0" dirty="0" smtClean="0">
                <a:solidFill>
                  <a:schemeClr val="tx1"/>
                </a:solidFill>
                <a:effectLst/>
                <a:latin typeface="+mn-lt"/>
                <a:ea typeface="+mn-ea"/>
                <a:cs typeface="+mn-cs"/>
              </a:rPr>
              <a:t> (geef een korte uitleg);</a:t>
            </a:r>
            <a:endParaRPr lang="nl-NL"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20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200" b="1" kern="1200" dirty="0" smtClean="0">
              <a:solidFill>
                <a:schemeClr val="tx1"/>
              </a:solidFill>
              <a:effectLst/>
              <a:latin typeface="+mn-lt"/>
              <a:ea typeface="+mn-ea"/>
              <a:cs typeface="+mn-cs"/>
            </a:endParaRPr>
          </a:p>
          <a:p>
            <a:r>
              <a:rPr lang="nl-NL" sz="1200" b="1" kern="1200" dirty="0" smtClean="0">
                <a:solidFill>
                  <a:schemeClr val="tx1"/>
                </a:solidFill>
                <a:effectLst/>
                <a:latin typeface="+mn-lt"/>
                <a:ea typeface="+mn-ea"/>
                <a:cs typeface="+mn-cs"/>
              </a:rPr>
              <a:t>Ingeleverd:</a:t>
            </a:r>
            <a:endParaRPr lang="nl-NL" sz="1200" kern="1200" dirty="0" smtClean="0">
              <a:solidFill>
                <a:schemeClr val="tx1"/>
              </a:solidFill>
              <a:effectLst/>
              <a:latin typeface="+mn-lt"/>
              <a:ea typeface="+mn-ea"/>
              <a:cs typeface="+mn-cs"/>
            </a:endParaRPr>
          </a:p>
          <a:p>
            <a:r>
              <a:rPr lang="nl-NL" sz="1200" b="1" kern="1200" dirty="0" smtClean="0">
                <a:solidFill>
                  <a:schemeClr val="tx1"/>
                </a:solidFill>
                <a:effectLst/>
                <a:latin typeface="+mn-lt"/>
                <a:ea typeface="+mn-ea"/>
                <a:cs typeface="+mn-cs"/>
              </a:rPr>
              <a:t> </a:t>
            </a:r>
            <a:endParaRPr lang="nl-NL" sz="1200" kern="1200" dirty="0" smtClean="0">
              <a:solidFill>
                <a:schemeClr val="tx1"/>
              </a:solidFill>
              <a:effectLst/>
              <a:latin typeface="+mn-lt"/>
              <a:ea typeface="+mn-ea"/>
              <a:cs typeface="+mn-cs"/>
            </a:endParaRPr>
          </a:p>
          <a:p>
            <a:pPr marL="171450" lvl="0" indent="-171450">
              <a:buFont typeface="Wingdings" charset="2"/>
              <a:buChar char="q"/>
            </a:pPr>
            <a:r>
              <a:rPr lang="nl-NL" sz="1200" b="1" kern="1200" dirty="0" smtClean="0">
                <a:solidFill>
                  <a:schemeClr val="tx1"/>
                </a:solidFill>
                <a:effectLst/>
                <a:latin typeface="+mn-lt"/>
                <a:ea typeface="+mn-ea"/>
                <a:cs typeface="+mn-cs"/>
              </a:rPr>
              <a:t>1x contactblad</a:t>
            </a:r>
            <a:r>
              <a:rPr lang="nl-NL" sz="1200" kern="1200" dirty="0" smtClean="0">
                <a:solidFill>
                  <a:schemeClr val="tx1"/>
                </a:solidFill>
                <a:effectLst/>
                <a:latin typeface="+mn-lt"/>
                <a:ea typeface="+mn-ea"/>
                <a:cs typeface="+mn-cs"/>
              </a:rPr>
              <a:t> van je 15 (beste) foto’s </a:t>
            </a:r>
            <a:r>
              <a:rPr lang="nl-NL" sz="1200" b="1" kern="1200" dirty="0" smtClean="0">
                <a:solidFill>
                  <a:schemeClr val="tx1"/>
                </a:solidFill>
                <a:effectLst/>
                <a:latin typeface="+mn-lt"/>
                <a:ea typeface="+mn-ea"/>
                <a:cs typeface="+mn-cs"/>
              </a:rPr>
              <a:t>portret. </a:t>
            </a:r>
          </a:p>
          <a:p>
            <a:pPr marL="171450" lvl="0" indent="-171450">
              <a:buFont typeface="Wingdings" charset="2"/>
              <a:buChar char="q"/>
            </a:pPr>
            <a:r>
              <a:rPr lang="nl-NL" sz="1200" b="1" kern="1200" dirty="0" smtClean="0">
                <a:solidFill>
                  <a:schemeClr val="tx1"/>
                </a:solidFill>
                <a:effectLst/>
                <a:latin typeface="+mn-lt"/>
                <a:ea typeface="+mn-ea"/>
                <a:cs typeface="+mn-cs"/>
              </a:rPr>
              <a:t>1x contactblad</a:t>
            </a:r>
            <a:r>
              <a:rPr lang="nl-NL" sz="1200" b="1" kern="1200" baseline="0" dirty="0" smtClean="0">
                <a:solidFill>
                  <a:schemeClr val="tx1"/>
                </a:solidFill>
                <a:effectLst/>
                <a:latin typeface="+mn-lt"/>
                <a:ea typeface="+mn-ea"/>
                <a:cs typeface="+mn-cs"/>
              </a:rPr>
              <a:t> </a:t>
            </a:r>
            <a:r>
              <a:rPr lang="nl-NL" sz="1200" kern="1200" baseline="0" dirty="0" smtClean="0">
                <a:solidFill>
                  <a:schemeClr val="tx1"/>
                </a:solidFill>
                <a:effectLst/>
                <a:latin typeface="+mn-lt"/>
                <a:ea typeface="+mn-ea"/>
                <a:cs typeface="+mn-cs"/>
              </a:rPr>
              <a:t>van je 15 (beste) foto’s </a:t>
            </a:r>
            <a:r>
              <a:rPr lang="nl-NL" sz="1200" b="1" kern="1200" baseline="0" dirty="0" smtClean="0">
                <a:solidFill>
                  <a:schemeClr val="tx1"/>
                </a:solidFill>
                <a:effectLst/>
                <a:latin typeface="+mn-lt"/>
                <a:ea typeface="+mn-ea"/>
                <a:cs typeface="+mn-cs"/>
              </a:rPr>
              <a:t>stilleven. </a:t>
            </a:r>
            <a:endParaRPr lang="nl-NL" sz="1200" b="1" kern="1200" dirty="0" smtClean="0">
              <a:solidFill>
                <a:schemeClr val="tx1"/>
              </a:solidFill>
              <a:effectLst/>
              <a:latin typeface="+mn-lt"/>
              <a:ea typeface="+mn-ea"/>
              <a:cs typeface="+mn-cs"/>
            </a:endParaRPr>
          </a:p>
          <a:p>
            <a:pPr marL="171450" lvl="0" indent="-171450">
              <a:buFont typeface="Wingdings" charset="2"/>
              <a:buChar char="q"/>
            </a:pPr>
            <a:r>
              <a:rPr lang="nl-NL" sz="1200" kern="1200" dirty="0" smtClean="0">
                <a:solidFill>
                  <a:schemeClr val="tx1"/>
                </a:solidFill>
                <a:effectLst/>
                <a:latin typeface="+mn-lt"/>
                <a:ea typeface="+mn-ea"/>
                <a:cs typeface="+mn-cs"/>
              </a:rPr>
              <a:t>1x </a:t>
            </a:r>
            <a:r>
              <a:rPr lang="nl-NL" sz="1200" b="1" kern="1200" dirty="0" smtClean="0">
                <a:solidFill>
                  <a:schemeClr val="tx1"/>
                </a:solidFill>
                <a:effectLst/>
                <a:latin typeface="+mn-lt"/>
                <a:ea typeface="+mn-ea"/>
                <a:cs typeface="+mn-cs"/>
              </a:rPr>
              <a:t>tweeluik</a:t>
            </a:r>
            <a:r>
              <a:rPr lang="nl-NL" sz="1200" kern="1200" baseline="0" dirty="0" smtClean="0">
                <a:solidFill>
                  <a:schemeClr val="tx1"/>
                </a:solidFill>
                <a:effectLst/>
                <a:latin typeface="+mn-lt"/>
                <a:ea typeface="+mn-ea"/>
                <a:cs typeface="+mn-cs"/>
              </a:rPr>
              <a:t> (opgemaakt in format)</a:t>
            </a:r>
            <a:endParaRPr lang="nl-NL" sz="1200" kern="1200" dirty="0" smtClean="0">
              <a:solidFill>
                <a:schemeClr val="tx1"/>
              </a:solidFill>
              <a:effectLst/>
              <a:latin typeface="+mn-lt"/>
              <a:ea typeface="+mn-ea"/>
              <a:cs typeface="+mn-cs"/>
            </a:endParaRPr>
          </a:p>
          <a:p>
            <a:pPr marL="171450" lvl="0" indent="-171450">
              <a:buFont typeface="Wingdings" charset="2"/>
              <a:buChar char="q"/>
            </a:pPr>
            <a:r>
              <a:rPr lang="nl-NL" b="1" dirty="0" smtClean="0"/>
              <a:t>dummy</a:t>
            </a:r>
            <a:r>
              <a:rPr lang="nl-NL" b="1" baseline="0" dirty="0" smtClean="0"/>
              <a:t> </a:t>
            </a:r>
            <a:r>
              <a:rPr lang="nl-NL" b="1" dirty="0" smtClean="0"/>
              <a:t>periode 2, licht</a:t>
            </a:r>
            <a:endParaRPr lang="nl-NL" b="1" dirty="0"/>
          </a:p>
        </p:txBody>
      </p:sp>
      <p:sp>
        <p:nvSpPr>
          <p:cNvPr id="4" name="Tijdelijke aanduiding voor dianummer 3"/>
          <p:cNvSpPr>
            <a:spLocks noGrp="1"/>
          </p:cNvSpPr>
          <p:nvPr>
            <p:ph type="sldNum" sz="quarter" idx="10"/>
          </p:nvPr>
        </p:nvSpPr>
        <p:spPr/>
        <p:txBody>
          <a:bodyPr/>
          <a:lstStyle/>
          <a:p>
            <a:fld id="{00573E16-81BD-BF4C-AA88-760DC9243915}" type="slidenum">
              <a:rPr lang="nl-NL" smtClean="0"/>
              <a:t>14</a:t>
            </a:fld>
            <a:endParaRPr lang="nl-NL"/>
          </a:p>
        </p:txBody>
      </p:sp>
    </p:spTree>
    <p:extLst>
      <p:ext uri="{BB962C8B-B14F-4D97-AF65-F5344CB8AC3E}">
        <p14:creationId xmlns:p14="http://schemas.microsoft.com/office/powerpoint/2010/main" val="8958734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00573E16-81BD-BF4C-AA88-760DC9243915}" type="slidenum">
              <a:rPr lang="nl-NL" smtClean="0"/>
              <a:t>15</a:t>
            </a:fld>
            <a:endParaRPr lang="nl-NL"/>
          </a:p>
        </p:txBody>
      </p:sp>
    </p:spTree>
    <p:extLst>
      <p:ext uri="{BB962C8B-B14F-4D97-AF65-F5344CB8AC3E}">
        <p14:creationId xmlns:p14="http://schemas.microsoft.com/office/powerpoint/2010/main" val="13905980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lvl="0"/>
            <a:r>
              <a:rPr lang="nl-NL" sz="1200" b="1" kern="1200" dirty="0" smtClean="0">
                <a:solidFill>
                  <a:schemeClr val="tx1"/>
                </a:solidFill>
                <a:effectLst/>
                <a:latin typeface="+mn-lt"/>
                <a:ea typeface="+mn-ea"/>
                <a:cs typeface="+mn-cs"/>
              </a:rPr>
              <a:t>Opdracht:</a:t>
            </a:r>
            <a:r>
              <a:rPr lang="nl-NL" sz="1200" kern="1200" dirty="0" smtClean="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nl-NL" sz="1200" b="0" kern="1200" dirty="0" smtClean="0">
                <a:solidFill>
                  <a:schemeClr val="tx1"/>
                </a:solidFill>
                <a:effectLst/>
                <a:latin typeface="+mn-lt"/>
                <a:ea typeface="+mn-ea"/>
                <a:cs typeface="+mn-cs"/>
              </a:rPr>
              <a:t>Werk gedurende zes weken aan een </a:t>
            </a:r>
            <a:r>
              <a:rPr lang="nl-NL" sz="1200" b="1" kern="1200" dirty="0" smtClean="0">
                <a:solidFill>
                  <a:schemeClr val="tx1"/>
                </a:solidFill>
                <a:effectLst/>
                <a:latin typeface="+mn-lt"/>
                <a:ea typeface="+mn-ea"/>
                <a:cs typeface="+mn-cs"/>
              </a:rPr>
              <a:t>fotodocumentaire</a:t>
            </a:r>
            <a:r>
              <a:rPr lang="nl-NL" sz="1200" b="0" kern="1200" dirty="0" smtClean="0">
                <a:solidFill>
                  <a:schemeClr val="tx1"/>
                </a:solidFill>
                <a:effectLst/>
                <a:latin typeface="+mn-lt"/>
                <a:ea typeface="+mn-ea"/>
                <a:cs typeface="+mn-cs"/>
              </a:rPr>
              <a:t> met het </a:t>
            </a:r>
            <a:r>
              <a:rPr lang="nl-NL" sz="1200" b="1" kern="1200" dirty="0" smtClean="0">
                <a:solidFill>
                  <a:schemeClr val="tx1"/>
                </a:solidFill>
                <a:effectLst/>
                <a:latin typeface="+mn-lt"/>
                <a:ea typeface="+mn-ea"/>
                <a:cs typeface="+mn-cs"/>
              </a:rPr>
              <a:t>thema ‘familiealbum</a:t>
            </a:r>
            <a:r>
              <a:rPr lang="nl-NL" sz="1200" b="0" kern="1200" dirty="0" smtClean="0">
                <a:solidFill>
                  <a:schemeClr val="tx1"/>
                </a:solidFill>
                <a:effectLst/>
                <a:latin typeface="+mn-lt"/>
                <a:ea typeface="+mn-ea"/>
                <a:cs typeface="+mn-cs"/>
              </a:rPr>
              <a:t>’</a:t>
            </a:r>
            <a:r>
              <a:rPr lang="nl-NL" sz="1200" b="0" kern="1200" baseline="0" dirty="0" smtClean="0">
                <a:solidFill>
                  <a:schemeClr val="tx1"/>
                </a:solidFill>
                <a:effectLst/>
                <a:latin typeface="+mn-lt"/>
                <a:ea typeface="+mn-ea"/>
                <a:cs typeface="+mn-cs"/>
              </a:rPr>
              <a:t> doe onderzoek naar een eigen onderwerp binnen het thema. Bouw je serie op door meerdere malen terug te gaan en je serie aan te vullen met nieuwe beelden. </a:t>
            </a:r>
            <a:endParaRPr lang="nl-NL" sz="1200" b="0" kern="1200" dirty="0" smtClean="0">
              <a:solidFill>
                <a:schemeClr val="tx1"/>
              </a:solidFill>
              <a:effectLst/>
              <a:latin typeface="+mn-lt"/>
              <a:ea typeface="+mn-ea"/>
              <a:cs typeface="+mn-cs"/>
            </a:endParaRPr>
          </a:p>
          <a:p>
            <a:endParaRPr lang="nl-NL" sz="1200" b="0" kern="1200" dirty="0" smtClean="0">
              <a:solidFill>
                <a:schemeClr val="tx1"/>
              </a:solidFill>
              <a:effectLst/>
              <a:latin typeface="+mn-lt"/>
              <a:ea typeface="+mn-ea"/>
              <a:cs typeface="+mn-cs"/>
            </a:endParaRPr>
          </a:p>
          <a:p>
            <a:r>
              <a:rPr lang="nl-NL" sz="1200" b="1" kern="1200" dirty="0" smtClean="0">
                <a:solidFill>
                  <a:schemeClr val="tx1"/>
                </a:solidFill>
                <a:effectLst/>
                <a:latin typeface="+mn-lt"/>
                <a:ea typeface="+mn-ea"/>
                <a:cs typeface="+mn-cs"/>
              </a:rPr>
              <a:t>Vertel</a:t>
            </a:r>
            <a:r>
              <a:rPr lang="nl-NL" sz="1200" b="1" kern="1200" baseline="0" dirty="0" smtClean="0">
                <a:solidFill>
                  <a:schemeClr val="tx1"/>
                </a:solidFill>
                <a:effectLst/>
                <a:latin typeface="+mn-lt"/>
                <a:ea typeface="+mn-ea"/>
                <a:cs typeface="+mn-cs"/>
              </a:rPr>
              <a:t> kort wat je met je fotodocumentaire wilt vertellen;</a:t>
            </a:r>
            <a:endParaRPr lang="nl-NL" sz="1200" b="0" kern="1200" baseline="0" dirty="0" smtClean="0">
              <a:solidFill>
                <a:schemeClr val="tx1"/>
              </a:solidFill>
              <a:effectLst/>
              <a:latin typeface="+mn-lt"/>
              <a:ea typeface="+mn-ea"/>
              <a:cs typeface="+mn-cs"/>
            </a:endParaRPr>
          </a:p>
          <a:p>
            <a:endParaRPr lang="nl-NL" sz="1200" b="0" kern="1200" baseline="0" dirty="0" smtClean="0">
              <a:solidFill>
                <a:schemeClr val="tx1"/>
              </a:solidFill>
              <a:effectLst/>
              <a:latin typeface="+mn-lt"/>
              <a:ea typeface="+mn-ea"/>
              <a:cs typeface="+mn-cs"/>
            </a:endParaRPr>
          </a:p>
          <a:p>
            <a:r>
              <a:rPr lang="nl-NL" sz="1200" b="1" kern="1200" baseline="0" dirty="0" smtClean="0">
                <a:solidFill>
                  <a:schemeClr val="tx1"/>
                </a:solidFill>
                <a:effectLst/>
                <a:latin typeface="+mn-lt"/>
                <a:ea typeface="+mn-ea"/>
                <a:cs typeface="+mn-cs"/>
              </a:rPr>
              <a:t>Vertel kort wat jouw concept was voor de fotodocumentaire;</a:t>
            </a:r>
          </a:p>
          <a:p>
            <a:endParaRPr lang="nl-NL" sz="1200" b="0" kern="1200" dirty="0" smtClean="0">
              <a:solidFill>
                <a:schemeClr val="tx1"/>
              </a:solidFill>
              <a:effectLst/>
              <a:latin typeface="+mn-lt"/>
              <a:ea typeface="+mn-ea"/>
              <a:cs typeface="+mn-cs"/>
            </a:endParaRPr>
          </a:p>
          <a:p>
            <a:pPr lvl="0"/>
            <a:r>
              <a:rPr lang="nl-NL" sz="1200" b="1" kern="1200" dirty="0" smtClean="0">
                <a:solidFill>
                  <a:schemeClr val="tx1"/>
                </a:solidFill>
                <a:effectLst/>
                <a:latin typeface="+mn-lt"/>
                <a:ea typeface="+mn-ea"/>
                <a:cs typeface="+mn-cs"/>
              </a:rPr>
              <a:t>Vertel kort welke keuzes je hebt gemaakt in de selectie</a:t>
            </a:r>
            <a:r>
              <a:rPr lang="nl-NL" sz="1200" b="1" kern="1200" baseline="0" dirty="0" smtClean="0">
                <a:solidFill>
                  <a:schemeClr val="tx1"/>
                </a:solidFill>
                <a:effectLst/>
                <a:latin typeface="+mn-lt"/>
                <a:ea typeface="+mn-ea"/>
                <a:cs typeface="+mn-cs"/>
              </a:rPr>
              <a:t> van je definitieve foto’s voor je fotoserie;</a:t>
            </a:r>
            <a:endParaRPr lang="nl-NL"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20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200" b="1" kern="1200" dirty="0" smtClean="0">
              <a:solidFill>
                <a:schemeClr val="tx1"/>
              </a:solidFill>
              <a:effectLst/>
              <a:latin typeface="+mn-lt"/>
              <a:ea typeface="+mn-ea"/>
              <a:cs typeface="+mn-cs"/>
            </a:endParaRPr>
          </a:p>
          <a:p>
            <a:r>
              <a:rPr lang="nl-NL" sz="1200" b="1" kern="1200" dirty="0" smtClean="0">
                <a:solidFill>
                  <a:schemeClr val="tx1"/>
                </a:solidFill>
                <a:effectLst/>
                <a:latin typeface="+mn-lt"/>
                <a:ea typeface="+mn-ea"/>
                <a:cs typeface="+mn-cs"/>
              </a:rPr>
              <a:t>Ingeleverd:</a:t>
            </a:r>
            <a:endParaRPr lang="nl-NL" sz="1200" kern="1200" dirty="0" smtClean="0">
              <a:solidFill>
                <a:schemeClr val="tx1"/>
              </a:solidFill>
              <a:effectLst/>
              <a:latin typeface="+mn-lt"/>
              <a:ea typeface="+mn-ea"/>
              <a:cs typeface="+mn-cs"/>
            </a:endParaRPr>
          </a:p>
          <a:p>
            <a:r>
              <a:rPr lang="nl-NL" sz="1200" b="1" kern="1200" dirty="0" smtClean="0">
                <a:solidFill>
                  <a:schemeClr val="tx1"/>
                </a:solidFill>
                <a:effectLst/>
                <a:latin typeface="+mn-lt"/>
                <a:ea typeface="+mn-ea"/>
                <a:cs typeface="+mn-cs"/>
              </a:rPr>
              <a:t> </a:t>
            </a:r>
            <a:endParaRPr lang="nl-NL" sz="1200" kern="1200" dirty="0" smtClean="0">
              <a:solidFill>
                <a:schemeClr val="tx1"/>
              </a:solidFill>
              <a:effectLst/>
              <a:latin typeface="+mn-lt"/>
              <a:ea typeface="+mn-ea"/>
              <a:cs typeface="+mn-cs"/>
            </a:endParaRPr>
          </a:p>
          <a:p>
            <a:pPr marL="171450" lvl="0" indent="-171450">
              <a:buFont typeface="Wingdings" charset="2"/>
              <a:buChar char="q"/>
            </a:pPr>
            <a:r>
              <a:rPr lang="nl-NL" sz="1200" b="1" kern="1200" dirty="0" smtClean="0">
                <a:solidFill>
                  <a:schemeClr val="tx1"/>
                </a:solidFill>
                <a:effectLst/>
                <a:latin typeface="+mn-lt"/>
                <a:ea typeface="+mn-ea"/>
                <a:cs typeface="+mn-cs"/>
              </a:rPr>
              <a:t>contactblad</a:t>
            </a:r>
            <a:r>
              <a:rPr lang="nl-NL" sz="1200" kern="1200" dirty="0" smtClean="0">
                <a:solidFill>
                  <a:schemeClr val="tx1"/>
                </a:solidFill>
                <a:effectLst/>
                <a:latin typeface="+mn-lt"/>
                <a:ea typeface="+mn-ea"/>
                <a:cs typeface="+mn-cs"/>
              </a:rPr>
              <a:t> van je 15 (beste) foto’s </a:t>
            </a:r>
            <a:r>
              <a:rPr lang="nl-NL" sz="1200" b="1" kern="1200" dirty="0" smtClean="0">
                <a:solidFill>
                  <a:schemeClr val="tx1"/>
                </a:solidFill>
                <a:effectLst/>
                <a:latin typeface="+mn-lt"/>
                <a:ea typeface="+mn-ea"/>
                <a:cs typeface="+mn-cs"/>
              </a:rPr>
              <a:t>versie 1</a:t>
            </a:r>
          </a:p>
          <a:p>
            <a:pPr marL="171450" lvl="0" indent="-171450">
              <a:buFont typeface="Wingdings" charset="2"/>
              <a:buChar char="q"/>
            </a:pPr>
            <a:r>
              <a:rPr lang="nl-NL" sz="1200" b="1" kern="1200" dirty="0" smtClean="0">
                <a:solidFill>
                  <a:schemeClr val="tx1"/>
                </a:solidFill>
                <a:effectLst/>
                <a:latin typeface="+mn-lt"/>
                <a:ea typeface="+mn-ea"/>
                <a:cs typeface="+mn-cs"/>
              </a:rPr>
              <a:t>contactblad</a:t>
            </a:r>
            <a:r>
              <a:rPr lang="nl-NL" sz="1200" b="1" kern="1200" baseline="0" dirty="0" smtClean="0">
                <a:solidFill>
                  <a:schemeClr val="tx1"/>
                </a:solidFill>
                <a:effectLst/>
                <a:latin typeface="+mn-lt"/>
                <a:ea typeface="+mn-ea"/>
                <a:cs typeface="+mn-cs"/>
              </a:rPr>
              <a:t> </a:t>
            </a:r>
            <a:r>
              <a:rPr lang="nl-NL" sz="1200" b="0" kern="1200" baseline="0" dirty="0" smtClean="0">
                <a:solidFill>
                  <a:schemeClr val="tx1"/>
                </a:solidFill>
                <a:effectLst/>
                <a:latin typeface="+mn-lt"/>
                <a:ea typeface="+mn-ea"/>
                <a:cs typeface="+mn-cs"/>
              </a:rPr>
              <a:t>van je 15 (beste) foto’s </a:t>
            </a:r>
            <a:r>
              <a:rPr lang="nl-NL" sz="1200" b="1" kern="1200" baseline="0" dirty="0" smtClean="0">
                <a:solidFill>
                  <a:schemeClr val="tx1"/>
                </a:solidFill>
                <a:effectLst/>
                <a:latin typeface="+mn-lt"/>
                <a:ea typeface="+mn-ea"/>
                <a:cs typeface="+mn-cs"/>
              </a:rPr>
              <a:t>versie 2</a:t>
            </a:r>
          </a:p>
          <a:p>
            <a:pPr marL="171450" marR="0" lvl="0" indent="-171450" algn="l" defTabSz="914400" rtl="0" eaLnBrk="1" fontAlgn="auto" latinLnBrk="0" hangingPunct="1">
              <a:lnSpc>
                <a:spcPct val="100000"/>
              </a:lnSpc>
              <a:spcBef>
                <a:spcPts val="0"/>
              </a:spcBef>
              <a:spcAft>
                <a:spcPts val="0"/>
              </a:spcAft>
              <a:buClrTx/>
              <a:buSzTx/>
              <a:buFont typeface="Wingdings" charset="2"/>
              <a:buChar char="q"/>
              <a:tabLst/>
              <a:defRPr/>
            </a:pPr>
            <a:r>
              <a:rPr lang="nl-NL" sz="1200" b="1" kern="1200" dirty="0" smtClean="0">
                <a:solidFill>
                  <a:schemeClr val="tx1"/>
                </a:solidFill>
                <a:effectLst/>
                <a:latin typeface="+mn-lt"/>
                <a:ea typeface="+mn-ea"/>
                <a:cs typeface="+mn-cs"/>
              </a:rPr>
              <a:t>contactblad</a:t>
            </a:r>
            <a:r>
              <a:rPr lang="nl-NL" sz="1200" b="1" kern="1200" baseline="0" dirty="0" smtClean="0">
                <a:solidFill>
                  <a:schemeClr val="tx1"/>
                </a:solidFill>
                <a:effectLst/>
                <a:latin typeface="+mn-lt"/>
                <a:ea typeface="+mn-ea"/>
                <a:cs typeface="+mn-cs"/>
              </a:rPr>
              <a:t> </a:t>
            </a:r>
            <a:r>
              <a:rPr lang="nl-NL" sz="1200" b="0" kern="1200" baseline="0" dirty="0" smtClean="0">
                <a:solidFill>
                  <a:schemeClr val="tx1"/>
                </a:solidFill>
                <a:effectLst/>
                <a:latin typeface="+mn-lt"/>
                <a:ea typeface="+mn-ea"/>
                <a:cs typeface="+mn-cs"/>
              </a:rPr>
              <a:t>van je 15 (beste) foto’s </a:t>
            </a:r>
            <a:r>
              <a:rPr lang="nl-NL" sz="1200" b="1" kern="1200" baseline="0" dirty="0" smtClean="0">
                <a:solidFill>
                  <a:schemeClr val="tx1"/>
                </a:solidFill>
                <a:effectLst/>
                <a:latin typeface="+mn-lt"/>
                <a:ea typeface="+mn-ea"/>
                <a:cs typeface="+mn-cs"/>
              </a:rPr>
              <a:t>versie 3</a:t>
            </a:r>
            <a:endParaRPr lang="nl-NL" sz="1200" b="0" kern="1200" baseline="0" dirty="0" smtClean="0">
              <a:solidFill>
                <a:schemeClr val="tx1"/>
              </a:solidFill>
              <a:effectLst/>
              <a:latin typeface="+mn-lt"/>
              <a:ea typeface="+mn-ea"/>
              <a:cs typeface="+mn-cs"/>
            </a:endParaRPr>
          </a:p>
          <a:p>
            <a:pPr marL="171450" lvl="0" indent="-171450">
              <a:buFont typeface="Wingdings" charset="2"/>
              <a:buChar char="q"/>
            </a:pPr>
            <a:r>
              <a:rPr lang="nl-NL" sz="1200" b="1" kern="1200" dirty="0" smtClean="0">
                <a:solidFill>
                  <a:schemeClr val="tx1"/>
                </a:solidFill>
                <a:effectLst/>
                <a:latin typeface="+mn-lt"/>
                <a:ea typeface="+mn-ea"/>
                <a:cs typeface="+mn-cs"/>
              </a:rPr>
              <a:t>definitieve poster </a:t>
            </a:r>
            <a:r>
              <a:rPr lang="nl-NL" sz="1200" b="1" kern="1200" dirty="0" err="1" smtClean="0">
                <a:solidFill>
                  <a:schemeClr val="tx1"/>
                </a:solidFill>
                <a:effectLst/>
                <a:latin typeface="+mn-lt"/>
                <a:ea typeface="+mn-ea"/>
                <a:cs typeface="+mn-cs"/>
              </a:rPr>
              <a:t>FotoDok</a:t>
            </a:r>
            <a:endParaRPr lang="nl-NL" sz="1200" b="1" kern="1200" dirty="0" smtClean="0">
              <a:solidFill>
                <a:schemeClr val="tx1"/>
              </a:solidFill>
              <a:effectLst/>
              <a:latin typeface="+mn-lt"/>
              <a:ea typeface="+mn-ea"/>
              <a:cs typeface="+mn-cs"/>
            </a:endParaRPr>
          </a:p>
          <a:p>
            <a:pPr marL="171450" lvl="0" indent="-171450">
              <a:buFont typeface="Wingdings" charset="2"/>
              <a:buChar char="q"/>
            </a:pPr>
            <a:r>
              <a:rPr lang="nl-NL" b="1" dirty="0" smtClean="0"/>
              <a:t>dummy</a:t>
            </a:r>
            <a:r>
              <a:rPr lang="nl-NL" b="1" baseline="0" dirty="0" smtClean="0"/>
              <a:t> </a:t>
            </a:r>
            <a:r>
              <a:rPr lang="nl-NL" b="1" dirty="0" smtClean="0"/>
              <a:t>periode 3, </a:t>
            </a:r>
            <a:r>
              <a:rPr lang="nl-NL" b="1" dirty="0" err="1" smtClean="0"/>
              <a:t>FotoDok</a:t>
            </a:r>
            <a:endParaRPr lang="nl-NL" b="1" dirty="0" smtClean="0"/>
          </a:p>
          <a:p>
            <a:pPr marL="171450" lvl="0" indent="-171450">
              <a:buFont typeface="Wingdings" charset="2"/>
              <a:buChar char="q"/>
            </a:pPr>
            <a:r>
              <a:rPr lang="nl-NL" b="1" dirty="0" smtClean="0"/>
              <a:t>Oriëntatie</a:t>
            </a:r>
            <a:r>
              <a:rPr lang="nl-NL" b="1" baseline="0" dirty="0" smtClean="0"/>
              <a:t> </a:t>
            </a:r>
            <a:r>
              <a:rPr lang="nl-NL" b="1" baseline="0" dirty="0" err="1" smtClean="0"/>
              <a:t>powerpointpresentatie</a:t>
            </a:r>
            <a:r>
              <a:rPr lang="nl-NL" b="1" baseline="0" dirty="0" smtClean="0"/>
              <a:t> </a:t>
            </a:r>
            <a:endParaRPr lang="nl-NL" b="1" dirty="0" smtClean="0"/>
          </a:p>
          <a:p>
            <a:pPr marL="171450" lvl="0" indent="-171450">
              <a:buFont typeface="Wingdings" charset="2"/>
              <a:buChar char="q"/>
            </a:pPr>
            <a:r>
              <a:rPr lang="nl-NL" b="1" dirty="0" smtClean="0"/>
              <a:t>feedback</a:t>
            </a:r>
            <a:r>
              <a:rPr lang="nl-NL" b="1" baseline="0" dirty="0" smtClean="0"/>
              <a:t> en zelfreflectie</a:t>
            </a:r>
            <a:endParaRPr lang="nl-NL" b="1" dirty="0"/>
          </a:p>
        </p:txBody>
      </p:sp>
      <p:sp>
        <p:nvSpPr>
          <p:cNvPr id="4" name="Tijdelijke aanduiding voor dianummer 3"/>
          <p:cNvSpPr>
            <a:spLocks noGrp="1"/>
          </p:cNvSpPr>
          <p:nvPr>
            <p:ph type="sldNum" sz="quarter" idx="10"/>
          </p:nvPr>
        </p:nvSpPr>
        <p:spPr/>
        <p:txBody>
          <a:bodyPr/>
          <a:lstStyle/>
          <a:p>
            <a:fld id="{00573E16-81BD-BF4C-AA88-760DC9243915}" type="slidenum">
              <a:rPr lang="nl-NL" smtClean="0"/>
              <a:t>16</a:t>
            </a:fld>
            <a:endParaRPr lang="nl-NL"/>
          </a:p>
        </p:txBody>
      </p:sp>
    </p:spTree>
    <p:extLst>
      <p:ext uri="{BB962C8B-B14F-4D97-AF65-F5344CB8AC3E}">
        <p14:creationId xmlns:p14="http://schemas.microsoft.com/office/powerpoint/2010/main" val="13963420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lvl="0"/>
            <a:r>
              <a:rPr lang="nl-NL" sz="1200" b="1" kern="1200" dirty="0" smtClean="0">
                <a:solidFill>
                  <a:schemeClr val="tx1"/>
                </a:solidFill>
                <a:effectLst/>
                <a:latin typeface="+mn-lt"/>
                <a:ea typeface="+mn-ea"/>
                <a:cs typeface="+mn-cs"/>
              </a:rPr>
              <a:t>Opdracht:</a:t>
            </a:r>
            <a:r>
              <a:rPr lang="nl-NL" sz="1200" kern="1200" dirty="0" smtClean="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nl-NL" sz="1200" b="0" kern="1200" dirty="0" smtClean="0">
                <a:solidFill>
                  <a:schemeClr val="tx1"/>
                </a:solidFill>
                <a:effectLst/>
                <a:latin typeface="+mn-lt"/>
                <a:ea typeface="+mn-ea"/>
                <a:cs typeface="+mn-cs"/>
              </a:rPr>
              <a:t>Werk gedurende zes weken aan een </a:t>
            </a:r>
            <a:r>
              <a:rPr lang="nl-NL" sz="1200" b="1" kern="1200" dirty="0" smtClean="0">
                <a:solidFill>
                  <a:schemeClr val="tx1"/>
                </a:solidFill>
                <a:effectLst/>
                <a:latin typeface="+mn-lt"/>
                <a:ea typeface="+mn-ea"/>
                <a:cs typeface="+mn-cs"/>
              </a:rPr>
              <a:t>fotodocumentaire</a:t>
            </a:r>
            <a:r>
              <a:rPr lang="nl-NL" sz="1200" b="0" kern="1200" dirty="0" smtClean="0">
                <a:solidFill>
                  <a:schemeClr val="tx1"/>
                </a:solidFill>
                <a:effectLst/>
                <a:latin typeface="+mn-lt"/>
                <a:ea typeface="+mn-ea"/>
                <a:cs typeface="+mn-cs"/>
              </a:rPr>
              <a:t> met het </a:t>
            </a:r>
            <a:r>
              <a:rPr lang="nl-NL" sz="1200" b="1" kern="1200" dirty="0" smtClean="0">
                <a:solidFill>
                  <a:schemeClr val="tx1"/>
                </a:solidFill>
                <a:effectLst/>
                <a:latin typeface="+mn-lt"/>
                <a:ea typeface="+mn-ea"/>
                <a:cs typeface="+mn-cs"/>
              </a:rPr>
              <a:t>thema ‘familiealbum</a:t>
            </a:r>
            <a:r>
              <a:rPr lang="nl-NL" sz="1200" b="0" kern="1200" dirty="0" smtClean="0">
                <a:solidFill>
                  <a:schemeClr val="tx1"/>
                </a:solidFill>
                <a:effectLst/>
                <a:latin typeface="+mn-lt"/>
                <a:ea typeface="+mn-ea"/>
                <a:cs typeface="+mn-cs"/>
              </a:rPr>
              <a:t>’</a:t>
            </a:r>
            <a:r>
              <a:rPr lang="nl-NL" sz="1200" b="0" kern="1200" baseline="0" dirty="0" smtClean="0">
                <a:solidFill>
                  <a:schemeClr val="tx1"/>
                </a:solidFill>
                <a:effectLst/>
                <a:latin typeface="+mn-lt"/>
                <a:ea typeface="+mn-ea"/>
                <a:cs typeface="+mn-cs"/>
              </a:rPr>
              <a:t> doe onderzoek naar een eigen onderwerp binnen het thema. Bouw je serie op door meerdere malen terug te gaan en je serie aan te vullen met nieuwe beelden. </a:t>
            </a:r>
            <a:endParaRPr lang="nl-NL" sz="1200" b="0" kern="1200" dirty="0" smtClean="0">
              <a:solidFill>
                <a:schemeClr val="tx1"/>
              </a:solidFill>
              <a:effectLst/>
              <a:latin typeface="+mn-lt"/>
              <a:ea typeface="+mn-ea"/>
              <a:cs typeface="+mn-cs"/>
            </a:endParaRPr>
          </a:p>
          <a:p>
            <a:endParaRPr lang="nl-NL" sz="1200" b="0" kern="1200" dirty="0" smtClean="0">
              <a:solidFill>
                <a:schemeClr val="tx1"/>
              </a:solidFill>
              <a:effectLst/>
              <a:latin typeface="+mn-lt"/>
              <a:ea typeface="+mn-ea"/>
              <a:cs typeface="+mn-cs"/>
            </a:endParaRPr>
          </a:p>
          <a:p>
            <a:pPr lvl="0"/>
            <a:r>
              <a:rPr lang="nl-NL" sz="1200" b="1" kern="1200" dirty="0" smtClean="0">
                <a:solidFill>
                  <a:schemeClr val="tx1"/>
                </a:solidFill>
                <a:effectLst/>
                <a:latin typeface="+mn-lt"/>
                <a:ea typeface="+mn-ea"/>
                <a:cs typeface="+mn-cs"/>
              </a:rPr>
              <a:t>Wat</a:t>
            </a:r>
            <a:r>
              <a:rPr lang="nl-NL" sz="1200" b="1" kern="1200" baseline="0" dirty="0" smtClean="0">
                <a:solidFill>
                  <a:schemeClr val="tx1"/>
                </a:solidFill>
                <a:effectLst/>
                <a:latin typeface="+mn-lt"/>
                <a:ea typeface="+mn-ea"/>
                <a:cs typeface="+mn-cs"/>
              </a:rPr>
              <a:t> ik heb geleerd van deze opdracht</a:t>
            </a:r>
            <a:r>
              <a:rPr lang="nl-NL" sz="1200" b="0" kern="1200" baseline="0" dirty="0" smtClean="0">
                <a:solidFill>
                  <a:schemeClr val="tx1"/>
                </a:solidFill>
                <a:effectLst/>
                <a:latin typeface="+mn-lt"/>
                <a:ea typeface="+mn-ea"/>
                <a:cs typeface="+mn-cs"/>
              </a:rPr>
              <a:t> (geef een korte uitleg);</a:t>
            </a:r>
            <a:endParaRPr lang="nl-NL"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20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200" b="1" kern="1200" dirty="0" smtClean="0">
              <a:solidFill>
                <a:schemeClr val="tx1"/>
              </a:solidFill>
              <a:effectLst/>
              <a:latin typeface="+mn-lt"/>
              <a:ea typeface="+mn-ea"/>
              <a:cs typeface="+mn-cs"/>
            </a:endParaRPr>
          </a:p>
          <a:p>
            <a:r>
              <a:rPr lang="nl-NL" sz="1200" b="1" kern="1200" dirty="0" smtClean="0">
                <a:solidFill>
                  <a:schemeClr val="tx1"/>
                </a:solidFill>
                <a:effectLst/>
                <a:latin typeface="+mn-lt"/>
                <a:ea typeface="+mn-ea"/>
                <a:cs typeface="+mn-cs"/>
              </a:rPr>
              <a:t>Ingeleverd:</a:t>
            </a:r>
            <a:endParaRPr lang="nl-NL" sz="1200" kern="1200" dirty="0" smtClean="0">
              <a:solidFill>
                <a:schemeClr val="tx1"/>
              </a:solidFill>
              <a:effectLst/>
              <a:latin typeface="+mn-lt"/>
              <a:ea typeface="+mn-ea"/>
              <a:cs typeface="+mn-cs"/>
            </a:endParaRPr>
          </a:p>
          <a:p>
            <a:r>
              <a:rPr lang="nl-NL" sz="1200" b="1" kern="1200" dirty="0" smtClean="0">
                <a:solidFill>
                  <a:schemeClr val="tx1"/>
                </a:solidFill>
                <a:effectLst/>
                <a:latin typeface="+mn-lt"/>
                <a:ea typeface="+mn-ea"/>
                <a:cs typeface="+mn-cs"/>
              </a:rPr>
              <a:t> </a:t>
            </a:r>
            <a:endParaRPr lang="nl-NL" sz="1200" kern="1200" dirty="0" smtClean="0">
              <a:solidFill>
                <a:schemeClr val="tx1"/>
              </a:solidFill>
              <a:effectLst/>
              <a:latin typeface="+mn-lt"/>
              <a:ea typeface="+mn-ea"/>
              <a:cs typeface="+mn-cs"/>
            </a:endParaRPr>
          </a:p>
          <a:p>
            <a:pPr marL="171450" lvl="0" indent="-171450">
              <a:buFont typeface="Wingdings" charset="2"/>
              <a:buChar char="q"/>
            </a:pPr>
            <a:r>
              <a:rPr lang="nl-NL" sz="1200" b="1" kern="1200" dirty="0" smtClean="0">
                <a:solidFill>
                  <a:schemeClr val="tx1"/>
                </a:solidFill>
                <a:effectLst/>
                <a:latin typeface="+mn-lt"/>
                <a:ea typeface="+mn-ea"/>
                <a:cs typeface="+mn-cs"/>
              </a:rPr>
              <a:t>contactblad</a:t>
            </a:r>
            <a:r>
              <a:rPr lang="nl-NL" sz="1200" kern="1200" dirty="0" smtClean="0">
                <a:solidFill>
                  <a:schemeClr val="tx1"/>
                </a:solidFill>
                <a:effectLst/>
                <a:latin typeface="+mn-lt"/>
                <a:ea typeface="+mn-ea"/>
                <a:cs typeface="+mn-cs"/>
              </a:rPr>
              <a:t> van je 15 (beste) foto’s </a:t>
            </a:r>
            <a:r>
              <a:rPr lang="nl-NL" sz="1200" b="1" kern="1200" dirty="0" smtClean="0">
                <a:solidFill>
                  <a:schemeClr val="tx1"/>
                </a:solidFill>
                <a:effectLst/>
                <a:latin typeface="+mn-lt"/>
                <a:ea typeface="+mn-ea"/>
                <a:cs typeface="+mn-cs"/>
              </a:rPr>
              <a:t>versie 1</a:t>
            </a:r>
          </a:p>
          <a:p>
            <a:pPr marL="171450" lvl="0" indent="-171450">
              <a:buFont typeface="Wingdings" charset="2"/>
              <a:buChar char="q"/>
            </a:pPr>
            <a:r>
              <a:rPr lang="nl-NL" sz="1200" b="1" kern="1200" dirty="0" smtClean="0">
                <a:solidFill>
                  <a:schemeClr val="tx1"/>
                </a:solidFill>
                <a:effectLst/>
                <a:latin typeface="+mn-lt"/>
                <a:ea typeface="+mn-ea"/>
                <a:cs typeface="+mn-cs"/>
              </a:rPr>
              <a:t>contactblad</a:t>
            </a:r>
            <a:r>
              <a:rPr lang="nl-NL" sz="1200" b="1" kern="1200" baseline="0" dirty="0" smtClean="0">
                <a:solidFill>
                  <a:schemeClr val="tx1"/>
                </a:solidFill>
                <a:effectLst/>
                <a:latin typeface="+mn-lt"/>
                <a:ea typeface="+mn-ea"/>
                <a:cs typeface="+mn-cs"/>
              </a:rPr>
              <a:t> </a:t>
            </a:r>
            <a:r>
              <a:rPr lang="nl-NL" sz="1200" b="0" kern="1200" baseline="0" dirty="0" smtClean="0">
                <a:solidFill>
                  <a:schemeClr val="tx1"/>
                </a:solidFill>
                <a:effectLst/>
                <a:latin typeface="+mn-lt"/>
                <a:ea typeface="+mn-ea"/>
                <a:cs typeface="+mn-cs"/>
              </a:rPr>
              <a:t>van je 15 (beste) foto’s </a:t>
            </a:r>
            <a:r>
              <a:rPr lang="nl-NL" sz="1200" b="1" kern="1200" baseline="0" dirty="0" smtClean="0">
                <a:solidFill>
                  <a:schemeClr val="tx1"/>
                </a:solidFill>
                <a:effectLst/>
                <a:latin typeface="+mn-lt"/>
                <a:ea typeface="+mn-ea"/>
                <a:cs typeface="+mn-cs"/>
              </a:rPr>
              <a:t>versie 2</a:t>
            </a:r>
          </a:p>
          <a:p>
            <a:pPr marL="171450" marR="0" lvl="0" indent="-171450" algn="l" defTabSz="914400" rtl="0" eaLnBrk="1" fontAlgn="auto" latinLnBrk="0" hangingPunct="1">
              <a:lnSpc>
                <a:spcPct val="100000"/>
              </a:lnSpc>
              <a:spcBef>
                <a:spcPts val="0"/>
              </a:spcBef>
              <a:spcAft>
                <a:spcPts val="0"/>
              </a:spcAft>
              <a:buClrTx/>
              <a:buSzTx/>
              <a:buFont typeface="Wingdings" charset="2"/>
              <a:buChar char="q"/>
              <a:tabLst/>
              <a:defRPr/>
            </a:pPr>
            <a:r>
              <a:rPr lang="nl-NL" sz="1200" b="1" kern="1200" dirty="0" smtClean="0">
                <a:solidFill>
                  <a:schemeClr val="tx1"/>
                </a:solidFill>
                <a:effectLst/>
                <a:latin typeface="+mn-lt"/>
                <a:ea typeface="+mn-ea"/>
                <a:cs typeface="+mn-cs"/>
              </a:rPr>
              <a:t>contactblad</a:t>
            </a:r>
            <a:r>
              <a:rPr lang="nl-NL" sz="1200" b="1" kern="1200" baseline="0" dirty="0" smtClean="0">
                <a:solidFill>
                  <a:schemeClr val="tx1"/>
                </a:solidFill>
                <a:effectLst/>
                <a:latin typeface="+mn-lt"/>
                <a:ea typeface="+mn-ea"/>
                <a:cs typeface="+mn-cs"/>
              </a:rPr>
              <a:t> </a:t>
            </a:r>
            <a:r>
              <a:rPr lang="nl-NL" sz="1200" b="0" kern="1200" baseline="0" dirty="0" smtClean="0">
                <a:solidFill>
                  <a:schemeClr val="tx1"/>
                </a:solidFill>
                <a:effectLst/>
                <a:latin typeface="+mn-lt"/>
                <a:ea typeface="+mn-ea"/>
                <a:cs typeface="+mn-cs"/>
              </a:rPr>
              <a:t>van je 15 (beste) foto’s </a:t>
            </a:r>
            <a:r>
              <a:rPr lang="nl-NL" sz="1200" b="1" kern="1200" baseline="0" dirty="0" smtClean="0">
                <a:solidFill>
                  <a:schemeClr val="tx1"/>
                </a:solidFill>
                <a:effectLst/>
                <a:latin typeface="+mn-lt"/>
                <a:ea typeface="+mn-ea"/>
                <a:cs typeface="+mn-cs"/>
              </a:rPr>
              <a:t>versie 3</a:t>
            </a:r>
            <a:endParaRPr lang="nl-NL" sz="1200" b="0" kern="1200" baseline="0" dirty="0" smtClean="0">
              <a:solidFill>
                <a:schemeClr val="tx1"/>
              </a:solidFill>
              <a:effectLst/>
              <a:latin typeface="+mn-lt"/>
              <a:ea typeface="+mn-ea"/>
              <a:cs typeface="+mn-cs"/>
            </a:endParaRPr>
          </a:p>
          <a:p>
            <a:pPr marL="171450" lvl="0" indent="-171450">
              <a:buFont typeface="Wingdings" charset="2"/>
              <a:buChar char="q"/>
            </a:pPr>
            <a:r>
              <a:rPr lang="nl-NL" sz="1200" b="1" kern="1200" dirty="0" smtClean="0">
                <a:solidFill>
                  <a:schemeClr val="tx1"/>
                </a:solidFill>
                <a:effectLst/>
                <a:latin typeface="+mn-lt"/>
                <a:ea typeface="+mn-ea"/>
                <a:cs typeface="+mn-cs"/>
              </a:rPr>
              <a:t>definitieve poster </a:t>
            </a:r>
            <a:r>
              <a:rPr lang="nl-NL" sz="1200" b="1" kern="1200" dirty="0" err="1" smtClean="0">
                <a:solidFill>
                  <a:schemeClr val="tx1"/>
                </a:solidFill>
                <a:effectLst/>
                <a:latin typeface="+mn-lt"/>
                <a:ea typeface="+mn-ea"/>
                <a:cs typeface="+mn-cs"/>
              </a:rPr>
              <a:t>FotoDok</a:t>
            </a:r>
            <a:endParaRPr lang="nl-NL" sz="1200" b="1" kern="1200" dirty="0" smtClean="0">
              <a:solidFill>
                <a:schemeClr val="tx1"/>
              </a:solidFill>
              <a:effectLst/>
              <a:latin typeface="+mn-lt"/>
              <a:ea typeface="+mn-ea"/>
              <a:cs typeface="+mn-cs"/>
            </a:endParaRPr>
          </a:p>
          <a:p>
            <a:pPr marL="171450" lvl="0" indent="-171450">
              <a:buFont typeface="Wingdings" charset="2"/>
              <a:buChar char="q"/>
            </a:pPr>
            <a:r>
              <a:rPr lang="nl-NL" b="1" dirty="0" smtClean="0"/>
              <a:t>dummy</a:t>
            </a:r>
            <a:r>
              <a:rPr lang="nl-NL" b="1" baseline="0" dirty="0" smtClean="0"/>
              <a:t> </a:t>
            </a:r>
            <a:r>
              <a:rPr lang="nl-NL" b="1" dirty="0" smtClean="0"/>
              <a:t>periode 3, </a:t>
            </a:r>
            <a:r>
              <a:rPr lang="nl-NL" b="1" dirty="0" err="1" smtClean="0"/>
              <a:t>FotoDok</a:t>
            </a:r>
            <a:endParaRPr lang="nl-NL" b="1" dirty="0" smtClean="0"/>
          </a:p>
          <a:p>
            <a:pPr marL="171450" marR="0" lvl="0" indent="-171450" algn="l" defTabSz="914400" rtl="0" eaLnBrk="1" fontAlgn="auto" latinLnBrk="0" hangingPunct="1">
              <a:lnSpc>
                <a:spcPct val="100000"/>
              </a:lnSpc>
              <a:spcBef>
                <a:spcPts val="0"/>
              </a:spcBef>
              <a:spcAft>
                <a:spcPts val="0"/>
              </a:spcAft>
              <a:buClrTx/>
              <a:buSzTx/>
              <a:buFont typeface="Wingdings" charset="2"/>
              <a:buChar char="q"/>
              <a:tabLst/>
              <a:defRPr/>
            </a:pPr>
            <a:r>
              <a:rPr lang="nl-NL" b="1" dirty="0" smtClean="0"/>
              <a:t>Oriëntatie</a:t>
            </a:r>
            <a:r>
              <a:rPr lang="nl-NL" b="1" baseline="0" dirty="0" smtClean="0"/>
              <a:t> </a:t>
            </a:r>
            <a:r>
              <a:rPr lang="nl-NL" b="1" baseline="0" dirty="0" err="1" smtClean="0"/>
              <a:t>powerpointpresentatie</a:t>
            </a:r>
            <a:r>
              <a:rPr lang="nl-NL" b="1" baseline="0" dirty="0" smtClean="0"/>
              <a:t> </a:t>
            </a:r>
            <a:endParaRPr lang="nl-NL" b="1" dirty="0" smtClean="0"/>
          </a:p>
          <a:p>
            <a:pPr marL="171450" lvl="0" indent="-171450">
              <a:buFont typeface="Wingdings" charset="2"/>
              <a:buChar char="q"/>
            </a:pPr>
            <a:r>
              <a:rPr lang="nl-NL" b="1" dirty="0" smtClean="0"/>
              <a:t>feedback</a:t>
            </a:r>
            <a:r>
              <a:rPr lang="nl-NL" b="1" baseline="0" dirty="0" smtClean="0"/>
              <a:t> en zelfreflectie</a:t>
            </a:r>
            <a:endParaRPr lang="nl-NL" b="1" dirty="0"/>
          </a:p>
        </p:txBody>
      </p:sp>
      <p:sp>
        <p:nvSpPr>
          <p:cNvPr id="4" name="Tijdelijke aanduiding voor dianummer 3"/>
          <p:cNvSpPr>
            <a:spLocks noGrp="1"/>
          </p:cNvSpPr>
          <p:nvPr>
            <p:ph type="sldNum" sz="quarter" idx="10"/>
          </p:nvPr>
        </p:nvSpPr>
        <p:spPr/>
        <p:txBody>
          <a:bodyPr/>
          <a:lstStyle/>
          <a:p>
            <a:fld id="{00573E16-81BD-BF4C-AA88-760DC9243915}" type="slidenum">
              <a:rPr lang="nl-NL" smtClean="0"/>
              <a:t>17</a:t>
            </a:fld>
            <a:endParaRPr lang="nl-NL"/>
          </a:p>
        </p:txBody>
      </p:sp>
    </p:spTree>
    <p:extLst>
      <p:ext uri="{BB962C8B-B14F-4D97-AF65-F5344CB8AC3E}">
        <p14:creationId xmlns:p14="http://schemas.microsoft.com/office/powerpoint/2010/main" val="2347997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00573E16-81BD-BF4C-AA88-760DC9243915}" type="slidenum">
              <a:rPr lang="nl-NL" smtClean="0"/>
              <a:t>18</a:t>
            </a:fld>
            <a:endParaRPr lang="nl-NL"/>
          </a:p>
        </p:txBody>
      </p:sp>
    </p:spTree>
    <p:extLst>
      <p:ext uri="{BB962C8B-B14F-4D97-AF65-F5344CB8AC3E}">
        <p14:creationId xmlns:p14="http://schemas.microsoft.com/office/powerpoint/2010/main" val="14685197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b="1" kern="1200" dirty="0" smtClean="0">
                <a:solidFill>
                  <a:schemeClr val="tx1"/>
                </a:solidFill>
                <a:effectLst/>
                <a:latin typeface="+mn-lt"/>
                <a:ea typeface="+mn-ea"/>
                <a:cs typeface="+mn-cs"/>
              </a:rPr>
              <a:t>Opdracht:</a:t>
            </a:r>
            <a:r>
              <a:rPr lang="nl-NL" sz="1200" kern="1200" dirty="0" smtClean="0">
                <a:solidFill>
                  <a:schemeClr val="tx1"/>
                </a:solidFill>
                <a:effectLst/>
                <a:latin typeface="+mn-lt"/>
                <a:ea typeface="+mn-ea"/>
                <a:cs typeface="+mn-cs"/>
              </a:rPr>
              <a:t>	</a:t>
            </a:r>
            <a:r>
              <a:rPr lang="nl-NL" sz="1200" b="0" kern="1200" dirty="0" smtClean="0">
                <a:solidFill>
                  <a:schemeClr val="tx1"/>
                </a:solidFill>
                <a:effectLst/>
                <a:latin typeface="+mn-lt"/>
                <a:ea typeface="+mn-ea"/>
                <a:cs typeface="+mn-cs"/>
              </a:rPr>
              <a:t>Maak een ‘ECHT’ zelfportret dat ons iets vertelt over wie je ‘daadwerkelijk’ bent. </a:t>
            </a:r>
          </a:p>
          <a:p>
            <a:pPr lvl="0"/>
            <a:r>
              <a:rPr lang="nl-NL" sz="1200" kern="1200" dirty="0" smtClean="0">
                <a:solidFill>
                  <a:schemeClr val="tx1"/>
                </a:solidFill>
                <a:effectLst/>
                <a:latin typeface="+mn-lt"/>
                <a:ea typeface="+mn-ea"/>
                <a:cs typeface="+mn-cs"/>
              </a:rPr>
              <a:t>Het is een realistisch / geloofwaardig</a:t>
            </a:r>
            <a:r>
              <a:rPr lang="nl-NL" sz="1200" kern="1200" baseline="0" dirty="0" smtClean="0">
                <a:solidFill>
                  <a:schemeClr val="tx1"/>
                </a:solidFill>
                <a:effectLst/>
                <a:latin typeface="+mn-lt"/>
                <a:ea typeface="+mn-ea"/>
                <a:cs typeface="+mn-cs"/>
              </a:rPr>
              <a:t> / </a:t>
            </a:r>
            <a:r>
              <a:rPr lang="nl-NL" sz="1200" kern="1200" dirty="0" smtClean="0">
                <a:solidFill>
                  <a:schemeClr val="tx1"/>
                </a:solidFill>
                <a:effectLst/>
                <a:latin typeface="+mn-lt"/>
                <a:ea typeface="+mn-ea"/>
                <a:cs typeface="+mn-cs"/>
              </a:rPr>
              <a:t>zelfportret dat een ‘ECHT’ (deel van) je persoonlijkheid/ een karaktereigenschap /gevoel laat zien.</a:t>
            </a:r>
            <a:r>
              <a:rPr lang="nl-NL" sz="1200" kern="1200" baseline="0" dirty="0" smtClean="0">
                <a:solidFill>
                  <a:schemeClr val="tx1"/>
                </a:solidFill>
                <a:effectLst/>
                <a:latin typeface="+mn-lt"/>
                <a:ea typeface="+mn-ea"/>
                <a:cs typeface="+mn-cs"/>
              </a:rPr>
              <a:t> Je mag niet ‘poseren’ voor de foto. </a:t>
            </a:r>
            <a:r>
              <a:rPr lang="nl-NL" sz="1200" b="1" kern="1200" dirty="0" smtClean="0">
                <a:solidFill>
                  <a:schemeClr val="tx1"/>
                </a:solidFill>
                <a:effectLst/>
                <a:latin typeface="+mn-lt"/>
                <a:ea typeface="+mn-ea"/>
                <a:cs typeface="+mn-cs"/>
              </a:rPr>
              <a:t> </a:t>
            </a:r>
            <a:endParaRPr lang="nl-NL" sz="1200" kern="1200" dirty="0" smtClean="0">
              <a:solidFill>
                <a:schemeClr val="tx1"/>
              </a:solidFill>
              <a:effectLst/>
              <a:latin typeface="+mn-lt"/>
              <a:ea typeface="+mn-ea"/>
              <a:cs typeface="+mn-cs"/>
            </a:endParaRPr>
          </a:p>
          <a:p>
            <a:pPr lvl="0"/>
            <a:r>
              <a:rPr lang="nl-NL" sz="1200" kern="1200" dirty="0" smtClean="0">
                <a:solidFill>
                  <a:schemeClr val="tx1"/>
                </a:solidFill>
                <a:effectLst/>
                <a:latin typeface="+mn-lt"/>
                <a:ea typeface="+mn-ea"/>
                <a:cs typeface="+mn-cs"/>
              </a:rPr>
              <a:t>	</a:t>
            </a:r>
          </a:p>
          <a:p>
            <a:endParaRPr lang="nl-NL" sz="1200" kern="1200" dirty="0" smtClean="0">
              <a:solidFill>
                <a:schemeClr val="tx1"/>
              </a:solidFill>
              <a:effectLst/>
              <a:latin typeface="+mn-lt"/>
              <a:ea typeface="+mn-ea"/>
              <a:cs typeface="+mn-cs"/>
            </a:endParaRPr>
          </a:p>
          <a:p>
            <a:r>
              <a:rPr lang="nl-NL" sz="1200" b="1" kern="1200" dirty="0" smtClean="0">
                <a:solidFill>
                  <a:schemeClr val="tx1"/>
                </a:solidFill>
                <a:effectLst/>
                <a:latin typeface="+mn-lt"/>
                <a:ea typeface="+mn-ea"/>
                <a:cs typeface="+mn-cs"/>
              </a:rPr>
              <a:t>Welk thema</a:t>
            </a:r>
            <a:r>
              <a:rPr lang="nl-NL" sz="1200" b="1" kern="1200" baseline="0" dirty="0" smtClean="0">
                <a:solidFill>
                  <a:schemeClr val="tx1"/>
                </a:solidFill>
                <a:effectLst/>
                <a:latin typeface="+mn-lt"/>
                <a:ea typeface="+mn-ea"/>
                <a:cs typeface="+mn-cs"/>
              </a:rPr>
              <a:t> (1woord) heb jij gekozen voor jouw ‘echte’ zelfportret?</a:t>
            </a:r>
            <a:endParaRPr lang="nl-NL" sz="1200" b="1" kern="1200" dirty="0" smtClean="0">
              <a:solidFill>
                <a:schemeClr val="tx1"/>
              </a:solidFill>
              <a:effectLst/>
              <a:latin typeface="+mn-lt"/>
              <a:ea typeface="+mn-ea"/>
              <a:cs typeface="+mn-cs"/>
            </a:endParaRPr>
          </a:p>
          <a:p>
            <a:endParaRPr lang="nl-NL" sz="1200" b="1" kern="1200" dirty="0" smtClean="0">
              <a:solidFill>
                <a:schemeClr val="tx1"/>
              </a:solidFill>
              <a:effectLst/>
              <a:latin typeface="+mn-lt"/>
              <a:ea typeface="+mn-ea"/>
              <a:cs typeface="+mn-cs"/>
            </a:endParaRPr>
          </a:p>
          <a:p>
            <a:r>
              <a:rPr lang="nl-NL" sz="1200" b="1" kern="1200" dirty="0" smtClean="0">
                <a:solidFill>
                  <a:schemeClr val="tx1"/>
                </a:solidFill>
                <a:effectLst/>
                <a:latin typeface="+mn-lt"/>
                <a:ea typeface="+mn-ea"/>
                <a:cs typeface="+mn-cs"/>
              </a:rPr>
              <a:t>Welke foto heb jij gekozen als ‘beste foto’ voor versie 1, waarom vind</a:t>
            </a:r>
            <a:r>
              <a:rPr lang="nl-NL" sz="1200" b="1" kern="1200" baseline="0" dirty="0" smtClean="0">
                <a:solidFill>
                  <a:schemeClr val="tx1"/>
                </a:solidFill>
                <a:effectLst/>
                <a:latin typeface="+mn-lt"/>
                <a:ea typeface="+mn-ea"/>
                <a:cs typeface="+mn-cs"/>
              </a:rPr>
              <a:t> je dat die het beste bij jouw thema past?</a:t>
            </a:r>
            <a:endParaRPr lang="nl-NL" sz="1200" b="1" kern="1200" dirty="0" smtClean="0">
              <a:solidFill>
                <a:schemeClr val="tx1"/>
              </a:solidFill>
              <a:effectLst/>
              <a:latin typeface="+mn-lt"/>
              <a:ea typeface="+mn-ea"/>
              <a:cs typeface="+mn-cs"/>
            </a:endParaRPr>
          </a:p>
          <a:p>
            <a:endParaRPr lang="nl-NL" sz="1200" b="1" kern="1200" dirty="0" smtClean="0">
              <a:solidFill>
                <a:schemeClr val="tx1"/>
              </a:solidFill>
              <a:effectLst/>
              <a:latin typeface="+mn-lt"/>
              <a:ea typeface="+mn-ea"/>
              <a:cs typeface="+mn-cs"/>
            </a:endParaRPr>
          </a:p>
          <a:p>
            <a:r>
              <a:rPr lang="nl-NL" sz="1200" b="1" kern="1200" dirty="0" smtClean="0">
                <a:solidFill>
                  <a:schemeClr val="tx1"/>
                </a:solidFill>
                <a:effectLst/>
                <a:latin typeface="+mn-lt"/>
                <a:ea typeface="+mn-ea"/>
                <a:cs typeface="+mn-cs"/>
              </a:rPr>
              <a:t>Vertel</a:t>
            </a:r>
            <a:r>
              <a:rPr lang="nl-NL" sz="1200" b="1" kern="1200" baseline="0" dirty="0" smtClean="0">
                <a:solidFill>
                  <a:schemeClr val="tx1"/>
                </a:solidFill>
                <a:effectLst/>
                <a:latin typeface="+mn-lt"/>
                <a:ea typeface="+mn-ea"/>
                <a:cs typeface="+mn-cs"/>
              </a:rPr>
              <a:t> kort welke feedback je hebt gekregen op versie 1</a:t>
            </a:r>
            <a:r>
              <a:rPr lang="nl-NL" sz="1200" kern="1200" baseline="0" dirty="0" smtClean="0">
                <a:solidFill>
                  <a:schemeClr val="tx1"/>
                </a:solidFill>
                <a:effectLst/>
                <a:latin typeface="+mn-lt"/>
                <a:ea typeface="+mn-ea"/>
                <a:cs typeface="+mn-cs"/>
              </a:rPr>
              <a:t>;</a:t>
            </a:r>
          </a:p>
          <a:p>
            <a:r>
              <a:rPr lang="nl-NL" sz="1200" kern="1200" dirty="0" smtClean="0">
                <a:solidFill>
                  <a:schemeClr val="tx1"/>
                </a:solidFill>
                <a:effectLst/>
                <a:latin typeface="+mn-lt"/>
                <a:ea typeface="+mn-ea"/>
                <a:cs typeface="+mn-cs"/>
              </a:rPr>
              <a:t> </a:t>
            </a:r>
            <a:endParaRPr lang="nl-NL" sz="1200" b="0" kern="1200" dirty="0" smtClean="0">
              <a:solidFill>
                <a:schemeClr val="tx1"/>
              </a:solidFill>
              <a:effectLst/>
              <a:latin typeface="+mn-lt"/>
              <a:ea typeface="+mn-ea"/>
              <a:cs typeface="+mn-cs"/>
            </a:endParaRPr>
          </a:p>
          <a:p>
            <a:pPr lvl="0"/>
            <a:r>
              <a:rPr lang="nl-NL" sz="1200" b="1" kern="1200" dirty="0" smtClean="0">
                <a:solidFill>
                  <a:schemeClr val="tx1"/>
                </a:solidFill>
                <a:effectLst/>
                <a:latin typeface="+mn-lt"/>
                <a:ea typeface="+mn-ea"/>
                <a:cs typeface="+mn-cs"/>
              </a:rPr>
              <a:t>Wat</a:t>
            </a:r>
            <a:r>
              <a:rPr lang="nl-NL" sz="1200" b="1" kern="1200" baseline="0" dirty="0" smtClean="0">
                <a:solidFill>
                  <a:schemeClr val="tx1"/>
                </a:solidFill>
                <a:effectLst/>
                <a:latin typeface="+mn-lt"/>
                <a:ea typeface="+mn-ea"/>
                <a:cs typeface="+mn-cs"/>
              </a:rPr>
              <a:t> ik heb geleerd van deze opdracht</a:t>
            </a:r>
            <a:r>
              <a:rPr lang="nl-NL" sz="1200" b="0" kern="1200" baseline="0" dirty="0" smtClean="0">
                <a:solidFill>
                  <a:schemeClr val="tx1"/>
                </a:solidFill>
                <a:effectLst/>
                <a:latin typeface="+mn-lt"/>
                <a:ea typeface="+mn-ea"/>
                <a:cs typeface="+mn-cs"/>
              </a:rPr>
              <a:t> (geef een korte uitleg);</a:t>
            </a:r>
            <a:endParaRPr lang="nl-NL"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20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200" b="1" kern="1200" dirty="0" smtClean="0">
              <a:solidFill>
                <a:schemeClr val="tx1"/>
              </a:solidFill>
              <a:effectLst/>
              <a:latin typeface="+mn-lt"/>
              <a:ea typeface="+mn-ea"/>
              <a:cs typeface="+mn-cs"/>
            </a:endParaRPr>
          </a:p>
          <a:p>
            <a:r>
              <a:rPr lang="nl-NL" sz="1200" b="1" kern="1200" dirty="0" smtClean="0">
                <a:solidFill>
                  <a:schemeClr val="tx1"/>
                </a:solidFill>
                <a:effectLst/>
                <a:latin typeface="+mn-lt"/>
                <a:ea typeface="+mn-ea"/>
                <a:cs typeface="+mn-cs"/>
              </a:rPr>
              <a:t>Ingeleverd:</a:t>
            </a:r>
            <a:endParaRPr lang="nl-NL" sz="1200" kern="1200" dirty="0" smtClean="0">
              <a:solidFill>
                <a:schemeClr val="tx1"/>
              </a:solidFill>
              <a:effectLst/>
              <a:latin typeface="+mn-lt"/>
              <a:ea typeface="+mn-ea"/>
              <a:cs typeface="+mn-cs"/>
            </a:endParaRPr>
          </a:p>
          <a:p>
            <a:r>
              <a:rPr lang="nl-NL" sz="1200" b="1" kern="1200" dirty="0" smtClean="0">
                <a:solidFill>
                  <a:schemeClr val="tx1"/>
                </a:solidFill>
                <a:effectLst/>
                <a:latin typeface="+mn-lt"/>
                <a:ea typeface="+mn-ea"/>
                <a:cs typeface="+mn-cs"/>
              </a:rPr>
              <a:t> </a:t>
            </a:r>
            <a:endParaRPr lang="nl-NL" sz="1200" kern="1200" dirty="0" smtClean="0">
              <a:solidFill>
                <a:schemeClr val="tx1"/>
              </a:solidFill>
              <a:effectLst/>
              <a:latin typeface="+mn-lt"/>
              <a:ea typeface="+mn-ea"/>
              <a:cs typeface="+mn-cs"/>
            </a:endParaRPr>
          </a:p>
          <a:p>
            <a:pPr marL="171450" lvl="0" indent="-171450">
              <a:buFont typeface="Wingdings" charset="2"/>
              <a:buChar char="q"/>
            </a:pPr>
            <a:r>
              <a:rPr lang="nl-NL" sz="1200" b="1" kern="1200" dirty="0" smtClean="0">
                <a:solidFill>
                  <a:schemeClr val="tx1"/>
                </a:solidFill>
                <a:effectLst/>
                <a:latin typeface="+mn-lt"/>
                <a:ea typeface="+mn-ea"/>
                <a:cs typeface="+mn-cs"/>
              </a:rPr>
              <a:t>contactblad</a:t>
            </a:r>
            <a:r>
              <a:rPr lang="nl-NL" sz="1200" kern="1200" dirty="0" smtClean="0">
                <a:solidFill>
                  <a:schemeClr val="tx1"/>
                </a:solidFill>
                <a:effectLst/>
                <a:latin typeface="+mn-lt"/>
                <a:ea typeface="+mn-ea"/>
                <a:cs typeface="+mn-cs"/>
              </a:rPr>
              <a:t> versie 1 (15 beste) foto’s)</a:t>
            </a:r>
          </a:p>
          <a:p>
            <a:pPr marL="171450" lvl="0" indent="-171450">
              <a:buFont typeface="Wingdings" charset="2"/>
              <a:buChar char="q"/>
            </a:pPr>
            <a:r>
              <a:rPr lang="nl-NL" sz="1200" b="1" kern="1200" dirty="0" smtClean="0">
                <a:solidFill>
                  <a:schemeClr val="tx1"/>
                </a:solidFill>
                <a:effectLst/>
                <a:latin typeface="+mn-lt"/>
                <a:ea typeface="+mn-ea"/>
                <a:cs typeface="+mn-cs"/>
              </a:rPr>
              <a:t>contactblad</a:t>
            </a:r>
            <a:r>
              <a:rPr lang="nl-NL" sz="1200" b="1" kern="1200" baseline="0" dirty="0" smtClean="0">
                <a:solidFill>
                  <a:schemeClr val="tx1"/>
                </a:solidFill>
                <a:effectLst/>
                <a:latin typeface="+mn-lt"/>
                <a:ea typeface="+mn-ea"/>
                <a:cs typeface="+mn-cs"/>
              </a:rPr>
              <a:t> </a:t>
            </a:r>
            <a:r>
              <a:rPr lang="nl-NL" sz="1200" b="0" kern="1200" baseline="0" dirty="0" smtClean="0">
                <a:solidFill>
                  <a:schemeClr val="tx1"/>
                </a:solidFill>
                <a:effectLst/>
                <a:latin typeface="+mn-lt"/>
                <a:ea typeface="+mn-ea"/>
                <a:cs typeface="+mn-cs"/>
              </a:rPr>
              <a:t>versie 2 (15 beste foto’s)</a:t>
            </a:r>
          </a:p>
          <a:p>
            <a:pPr marL="171450" lvl="0" indent="-171450">
              <a:buFont typeface="Wingdings" charset="2"/>
              <a:buChar char="q"/>
            </a:pPr>
            <a:r>
              <a:rPr lang="nl-NL" b="1" dirty="0" smtClean="0"/>
              <a:t>beste</a:t>
            </a:r>
            <a:r>
              <a:rPr lang="nl-NL" b="1" baseline="0" dirty="0" smtClean="0"/>
              <a:t> foto versie 1</a:t>
            </a:r>
          </a:p>
          <a:p>
            <a:pPr marL="171450" lvl="0" indent="-171450">
              <a:buFont typeface="Wingdings" charset="2"/>
              <a:buChar char="q"/>
            </a:pPr>
            <a:r>
              <a:rPr lang="nl-NL" b="1" baseline="0" dirty="0" smtClean="0"/>
              <a:t>beste foto versie 2</a:t>
            </a:r>
          </a:p>
          <a:p>
            <a:pPr marL="171450" lvl="0" indent="-171450">
              <a:buFont typeface="Wingdings" charset="2"/>
              <a:buChar char="q"/>
            </a:pPr>
            <a:r>
              <a:rPr lang="nl-NL" b="1" dirty="0" smtClean="0"/>
              <a:t>dummy</a:t>
            </a:r>
            <a:r>
              <a:rPr lang="nl-NL" b="1" baseline="0" dirty="0" smtClean="0"/>
              <a:t> </a:t>
            </a:r>
            <a:r>
              <a:rPr lang="nl-NL" b="1" dirty="0" smtClean="0"/>
              <a:t>periode 4, eindopdracht</a:t>
            </a:r>
            <a:r>
              <a:rPr lang="nl-NL" b="1" baseline="0" dirty="0" smtClean="0"/>
              <a:t> A</a:t>
            </a:r>
            <a:endParaRPr lang="nl-NL" b="1" dirty="0"/>
          </a:p>
        </p:txBody>
      </p:sp>
      <p:sp>
        <p:nvSpPr>
          <p:cNvPr id="4" name="Tijdelijke aanduiding voor dianummer 3"/>
          <p:cNvSpPr>
            <a:spLocks noGrp="1"/>
          </p:cNvSpPr>
          <p:nvPr>
            <p:ph type="sldNum" sz="quarter" idx="10"/>
          </p:nvPr>
        </p:nvSpPr>
        <p:spPr/>
        <p:txBody>
          <a:bodyPr/>
          <a:lstStyle/>
          <a:p>
            <a:fld id="{00573E16-81BD-BF4C-AA88-760DC9243915}" type="slidenum">
              <a:rPr lang="nl-NL" smtClean="0"/>
              <a:t>19</a:t>
            </a:fld>
            <a:endParaRPr lang="nl-NL"/>
          </a:p>
        </p:txBody>
      </p:sp>
    </p:spTree>
    <p:extLst>
      <p:ext uri="{BB962C8B-B14F-4D97-AF65-F5344CB8AC3E}">
        <p14:creationId xmlns:p14="http://schemas.microsoft.com/office/powerpoint/2010/main" val="5762795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00573E16-81BD-BF4C-AA88-760DC9243915}" type="slidenum">
              <a:rPr lang="nl-NL" smtClean="0"/>
              <a:t>2</a:t>
            </a:fld>
            <a:endParaRPr lang="nl-NL"/>
          </a:p>
        </p:txBody>
      </p:sp>
    </p:spTree>
    <p:extLst>
      <p:ext uri="{BB962C8B-B14F-4D97-AF65-F5344CB8AC3E}">
        <p14:creationId xmlns:p14="http://schemas.microsoft.com/office/powerpoint/2010/main" val="17269564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b="1" kern="1200" dirty="0" smtClean="0">
                <a:solidFill>
                  <a:schemeClr val="tx1"/>
                </a:solidFill>
                <a:effectLst/>
                <a:latin typeface="+mn-lt"/>
                <a:ea typeface="+mn-ea"/>
                <a:cs typeface="+mn-cs"/>
              </a:rPr>
              <a:t>Opdracht:</a:t>
            </a:r>
            <a:r>
              <a:rPr lang="nl-NL" sz="1200" kern="1200" dirty="0" smtClean="0">
                <a:solidFill>
                  <a:schemeClr val="tx1"/>
                </a:solidFill>
                <a:effectLst/>
                <a:latin typeface="+mn-lt"/>
                <a:ea typeface="+mn-ea"/>
                <a:cs typeface="+mn-cs"/>
              </a:rPr>
              <a:t>	</a:t>
            </a:r>
            <a:r>
              <a:rPr lang="nl-NL" sz="1200" b="0" kern="1200" dirty="0" smtClean="0">
                <a:solidFill>
                  <a:schemeClr val="tx1"/>
                </a:solidFill>
                <a:effectLst/>
                <a:latin typeface="+mn-lt"/>
                <a:ea typeface="+mn-ea"/>
                <a:cs typeface="+mn-cs"/>
              </a:rPr>
              <a:t>Maak een ‘ECHT’ zelfportret dat ons iets vertelt over wie je ‘daadwerkelijk’ bent. </a:t>
            </a:r>
          </a:p>
          <a:p>
            <a:pPr lvl="0"/>
            <a:r>
              <a:rPr lang="nl-NL" sz="1200" kern="1200" dirty="0" smtClean="0">
                <a:solidFill>
                  <a:schemeClr val="tx1"/>
                </a:solidFill>
                <a:effectLst/>
                <a:latin typeface="+mn-lt"/>
                <a:ea typeface="+mn-ea"/>
                <a:cs typeface="+mn-cs"/>
              </a:rPr>
              <a:t>Het is een realistisch / geloofwaardig</a:t>
            </a:r>
            <a:r>
              <a:rPr lang="nl-NL" sz="1200" kern="1200" baseline="0" dirty="0" smtClean="0">
                <a:solidFill>
                  <a:schemeClr val="tx1"/>
                </a:solidFill>
                <a:effectLst/>
                <a:latin typeface="+mn-lt"/>
                <a:ea typeface="+mn-ea"/>
                <a:cs typeface="+mn-cs"/>
              </a:rPr>
              <a:t> / </a:t>
            </a:r>
            <a:r>
              <a:rPr lang="nl-NL" sz="1200" kern="1200" dirty="0" smtClean="0">
                <a:solidFill>
                  <a:schemeClr val="tx1"/>
                </a:solidFill>
                <a:effectLst/>
                <a:latin typeface="+mn-lt"/>
                <a:ea typeface="+mn-ea"/>
                <a:cs typeface="+mn-cs"/>
              </a:rPr>
              <a:t>zelfportret dat een ‘ECHT’ (deel van) je persoonlijkheid/ een karaktereigenschap /gevoel laat zien.</a:t>
            </a:r>
            <a:r>
              <a:rPr lang="nl-NL" sz="1200" kern="1200" baseline="0" dirty="0" smtClean="0">
                <a:solidFill>
                  <a:schemeClr val="tx1"/>
                </a:solidFill>
                <a:effectLst/>
                <a:latin typeface="+mn-lt"/>
                <a:ea typeface="+mn-ea"/>
                <a:cs typeface="+mn-cs"/>
              </a:rPr>
              <a:t> Je mag niet ‘poseren’ voor de foto. </a:t>
            </a:r>
            <a:r>
              <a:rPr lang="nl-NL" sz="1200" b="1" kern="1200" dirty="0" smtClean="0">
                <a:solidFill>
                  <a:schemeClr val="tx1"/>
                </a:solidFill>
                <a:effectLst/>
                <a:latin typeface="+mn-lt"/>
                <a:ea typeface="+mn-ea"/>
                <a:cs typeface="+mn-cs"/>
              </a:rPr>
              <a:t> </a:t>
            </a:r>
            <a:endParaRPr lang="nl-NL" sz="1200" kern="1200" dirty="0" smtClean="0">
              <a:solidFill>
                <a:schemeClr val="tx1"/>
              </a:solidFill>
              <a:effectLst/>
              <a:latin typeface="+mn-lt"/>
              <a:ea typeface="+mn-ea"/>
              <a:cs typeface="+mn-cs"/>
            </a:endParaRPr>
          </a:p>
          <a:p>
            <a:pPr lvl="0"/>
            <a:r>
              <a:rPr lang="nl-NL" sz="1200" kern="1200" dirty="0" smtClean="0">
                <a:solidFill>
                  <a:schemeClr val="tx1"/>
                </a:solidFill>
                <a:effectLst/>
                <a:latin typeface="+mn-lt"/>
                <a:ea typeface="+mn-ea"/>
                <a:cs typeface="+mn-cs"/>
              </a:rPr>
              <a:t>	</a:t>
            </a:r>
          </a:p>
          <a:p>
            <a:pPr lvl="0"/>
            <a:r>
              <a:rPr lang="nl-NL" sz="1200" kern="1200" dirty="0" smtClean="0">
                <a:solidFill>
                  <a:schemeClr val="tx1"/>
                </a:solidFill>
                <a:effectLst/>
                <a:latin typeface="+mn-lt"/>
                <a:ea typeface="+mn-ea"/>
                <a:cs typeface="+mn-cs"/>
              </a:rPr>
              <a:t>	</a:t>
            </a:r>
          </a:p>
          <a:p>
            <a:endParaRPr lang="nl-NL" sz="1200" kern="1200" dirty="0" smtClean="0">
              <a:solidFill>
                <a:schemeClr val="tx1"/>
              </a:solidFill>
              <a:effectLst/>
              <a:latin typeface="+mn-lt"/>
              <a:ea typeface="+mn-ea"/>
              <a:cs typeface="+mn-cs"/>
            </a:endParaRPr>
          </a:p>
          <a:p>
            <a:r>
              <a:rPr lang="nl-NL" sz="1200" b="1" kern="1200" dirty="0" smtClean="0">
                <a:solidFill>
                  <a:schemeClr val="tx1"/>
                </a:solidFill>
                <a:effectLst/>
                <a:latin typeface="+mn-lt"/>
                <a:ea typeface="+mn-ea"/>
                <a:cs typeface="+mn-cs"/>
              </a:rPr>
              <a:t>Welk thema</a:t>
            </a:r>
            <a:r>
              <a:rPr lang="nl-NL" sz="1200" b="1" kern="1200" baseline="0" dirty="0" smtClean="0">
                <a:solidFill>
                  <a:schemeClr val="tx1"/>
                </a:solidFill>
                <a:effectLst/>
                <a:latin typeface="+mn-lt"/>
                <a:ea typeface="+mn-ea"/>
                <a:cs typeface="+mn-cs"/>
              </a:rPr>
              <a:t> (1woord) heb jij gekozen voor jouw ‘echte’ zelfportret?</a:t>
            </a:r>
            <a:endParaRPr lang="nl-NL" sz="1200" b="1" kern="1200" dirty="0" smtClean="0">
              <a:solidFill>
                <a:schemeClr val="tx1"/>
              </a:solidFill>
              <a:effectLst/>
              <a:latin typeface="+mn-lt"/>
              <a:ea typeface="+mn-ea"/>
              <a:cs typeface="+mn-cs"/>
            </a:endParaRPr>
          </a:p>
          <a:p>
            <a:endParaRPr lang="nl-NL" sz="1200" b="1" kern="1200" dirty="0" smtClean="0">
              <a:solidFill>
                <a:schemeClr val="tx1"/>
              </a:solidFill>
              <a:effectLst/>
              <a:latin typeface="+mn-lt"/>
              <a:ea typeface="+mn-ea"/>
              <a:cs typeface="+mn-cs"/>
            </a:endParaRPr>
          </a:p>
          <a:p>
            <a:r>
              <a:rPr lang="nl-NL" sz="1200" b="1" kern="1200" dirty="0" smtClean="0">
                <a:solidFill>
                  <a:schemeClr val="tx1"/>
                </a:solidFill>
                <a:effectLst/>
                <a:latin typeface="+mn-lt"/>
                <a:ea typeface="+mn-ea"/>
                <a:cs typeface="+mn-cs"/>
              </a:rPr>
              <a:t>Welke foto heb jij gekozen als ‘beste foto’ voor versie 2, waarom vind</a:t>
            </a:r>
            <a:r>
              <a:rPr lang="nl-NL" sz="1200" b="1" kern="1200" baseline="0" dirty="0" smtClean="0">
                <a:solidFill>
                  <a:schemeClr val="tx1"/>
                </a:solidFill>
                <a:effectLst/>
                <a:latin typeface="+mn-lt"/>
                <a:ea typeface="+mn-ea"/>
                <a:cs typeface="+mn-cs"/>
              </a:rPr>
              <a:t> je dat die het beste bij jouw thema past?</a:t>
            </a:r>
            <a:endParaRPr lang="nl-NL" sz="1200" b="1" kern="1200" dirty="0" smtClean="0">
              <a:solidFill>
                <a:schemeClr val="tx1"/>
              </a:solidFill>
              <a:effectLst/>
              <a:latin typeface="+mn-lt"/>
              <a:ea typeface="+mn-ea"/>
              <a:cs typeface="+mn-cs"/>
            </a:endParaRPr>
          </a:p>
          <a:p>
            <a:endParaRPr lang="nl-NL" sz="1200" b="1" kern="1200" dirty="0" smtClean="0">
              <a:solidFill>
                <a:schemeClr val="tx1"/>
              </a:solidFill>
              <a:effectLst/>
              <a:latin typeface="+mn-lt"/>
              <a:ea typeface="+mn-ea"/>
              <a:cs typeface="+mn-cs"/>
            </a:endParaRPr>
          </a:p>
          <a:p>
            <a:r>
              <a:rPr lang="nl-NL" sz="1200" b="1" kern="1200" dirty="0" smtClean="0">
                <a:solidFill>
                  <a:schemeClr val="tx1"/>
                </a:solidFill>
                <a:effectLst/>
                <a:latin typeface="+mn-lt"/>
                <a:ea typeface="+mn-ea"/>
                <a:cs typeface="+mn-cs"/>
              </a:rPr>
              <a:t>Vertel</a:t>
            </a:r>
            <a:r>
              <a:rPr lang="nl-NL" sz="1200" b="1" kern="1200" baseline="0" dirty="0" smtClean="0">
                <a:solidFill>
                  <a:schemeClr val="tx1"/>
                </a:solidFill>
                <a:effectLst/>
                <a:latin typeface="+mn-lt"/>
                <a:ea typeface="+mn-ea"/>
                <a:cs typeface="+mn-cs"/>
              </a:rPr>
              <a:t> kort wat je hebt verbeterd na de feedback die je hebt ontvangen op versie 1;</a:t>
            </a:r>
            <a:endParaRPr lang="nl-NL" sz="1200" kern="1200" baseline="0" dirty="0" smtClean="0">
              <a:solidFill>
                <a:schemeClr val="tx1"/>
              </a:solidFill>
              <a:effectLst/>
              <a:latin typeface="+mn-lt"/>
              <a:ea typeface="+mn-ea"/>
              <a:cs typeface="+mn-cs"/>
            </a:endParaRPr>
          </a:p>
          <a:p>
            <a:r>
              <a:rPr lang="nl-NL" sz="1200" kern="1200" dirty="0" smtClean="0">
                <a:solidFill>
                  <a:schemeClr val="tx1"/>
                </a:solidFill>
                <a:effectLst/>
                <a:latin typeface="+mn-lt"/>
                <a:ea typeface="+mn-ea"/>
                <a:cs typeface="+mn-cs"/>
              </a:rPr>
              <a:t> </a:t>
            </a:r>
            <a:endParaRPr lang="nl-NL" sz="1200" b="0" kern="1200" dirty="0" smtClean="0">
              <a:solidFill>
                <a:schemeClr val="tx1"/>
              </a:solidFill>
              <a:effectLst/>
              <a:latin typeface="+mn-lt"/>
              <a:ea typeface="+mn-ea"/>
              <a:cs typeface="+mn-cs"/>
            </a:endParaRPr>
          </a:p>
          <a:p>
            <a:pPr lvl="0"/>
            <a:r>
              <a:rPr lang="nl-NL" sz="1200" b="1" kern="1200" dirty="0" smtClean="0">
                <a:solidFill>
                  <a:schemeClr val="tx1"/>
                </a:solidFill>
                <a:effectLst/>
                <a:latin typeface="+mn-lt"/>
                <a:ea typeface="+mn-ea"/>
                <a:cs typeface="+mn-cs"/>
              </a:rPr>
              <a:t>Wat</a:t>
            </a:r>
            <a:r>
              <a:rPr lang="nl-NL" sz="1200" b="1" kern="1200" baseline="0" dirty="0" smtClean="0">
                <a:solidFill>
                  <a:schemeClr val="tx1"/>
                </a:solidFill>
                <a:effectLst/>
                <a:latin typeface="+mn-lt"/>
                <a:ea typeface="+mn-ea"/>
                <a:cs typeface="+mn-cs"/>
              </a:rPr>
              <a:t> ik heb geleerd van deze opdracht</a:t>
            </a:r>
            <a:r>
              <a:rPr lang="nl-NL" sz="1200" b="0" kern="1200" baseline="0" dirty="0" smtClean="0">
                <a:solidFill>
                  <a:schemeClr val="tx1"/>
                </a:solidFill>
                <a:effectLst/>
                <a:latin typeface="+mn-lt"/>
                <a:ea typeface="+mn-ea"/>
                <a:cs typeface="+mn-cs"/>
              </a:rPr>
              <a:t> (geef een korte uitleg);</a:t>
            </a:r>
            <a:endParaRPr lang="nl-NL"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20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200" b="1" kern="1200" dirty="0" smtClean="0">
              <a:solidFill>
                <a:schemeClr val="tx1"/>
              </a:solidFill>
              <a:effectLst/>
              <a:latin typeface="+mn-lt"/>
              <a:ea typeface="+mn-ea"/>
              <a:cs typeface="+mn-cs"/>
            </a:endParaRPr>
          </a:p>
          <a:p>
            <a:r>
              <a:rPr lang="nl-NL" sz="1200" b="1" kern="1200" dirty="0" smtClean="0">
                <a:solidFill>
                  <a:schemeClr val="tx1"/>
                </a:solidFill>
                <a:effectLst/>
                <a:latin typeface="+mn-lt"/>
                <a:ea typeface="+mn-ea"/>
                <a:cs typeface="+mn-cs"/>
              </a:rPr>
              <a:t>Ingeleverd:</a:t>
            </a:r>
            <a:endParaRPr lang="nl-NL" sz="1200" kern="1200" dirty="0" smtClean="0">
              <a:solidFill>
                <a:schemeClr val="tx1"/>
              </a:solidFill>
              <a:effectLst/>
              <a:latin typeface="+mn-lt"/>
              <a:ea typeface="+mn-ea"/>
              <a:cs typeface="+mn-cs"/>
            </a:endParaRPr>
          </a:p>
          <a:p>
            <a:r>
              <a:rPr lang="nl-NL" sz="1200" b="1" kern="1200" dirty="0" smtClean="0">
                <a:solidFill>
                  <a:schemeClr val="tx1"/>
                </a:solidFill>
                <a:effectLst/>
                <a:latin typeface="+mn-lt"/>
                <a:ea typeface="+mn-ea"/>
                <a:cs typeface="+mn-cs"/>
              </a:rPr>
              <a:t> </a:t>
            </a:r>
            <a:endParaRPr lang="nl-NL" sz="1200" kern="1200" dirty="0" smtClean="0">
              <a:solidFill>
                <a:schemeClr val="tx1"/>
              </a:solidFill>
              <a:effectLst/>
              <a:latin typeface="+mn-lt"/>
              <a:ea typeface="+mn-ea"/>
              <a:cs typeface="+mn-cs"/>
            </a:endParaRPr>
          </a:p>
          <a:p>
            <a:pPr marL="171450" lvl="0" indent="-171450">
              <a:buFont typeface="Wingdings" charset="2"/>
              <a:buChar char="q"/>
            </a:pPr>
            <a:r>
              <a:rPr lang="nl-NL" sz="1200" b="1" kern="1200" dirty="0" smtClean="0">
                <a:solidFill>
                  <a:schemeClr val="tx1"/>
                </a:solidFill>
                <a:effectLst/>
                <a:latin typeface="+mn-lt"/>
                <a:ea typeface="+mn-ea"/>
                <a:cs typeface="+mn-cs"/>
              </a:rPr>
              <a:t>contactblad</a:t>
            </a:r>
            <a:r>
              <a:rPr lang="nl-NL" sz="1200" kern="1200" dirty="0" smtClean="0">
                <a:solidFill>
                  <a:schemeClr val="tx1"/>
                </a:solidFill>
                <a:effectLst/>
                <a:latin typeface="+mn-lt"/>
                <a:ea typeface="+mn-ea"/>
                <a:cs typeface="+mn-cs"/>
              </a:rPr>
              <a:t> versie 1 (15 beste) foto’s)</a:t>
            </a:r>
          </a:p>
          <a:p>
            <a:pPr marL="171450" lvl="0" indent="-171450">
              <a:buFont typeface="Wingdings" charset="2"/>
              <a:buChar char="q"/>
            </a:pPr>
            <a:r>
              <a:rPr lang="nl-NL" sz="1200" b="1" kern="1200" dirty="0" smtClean="0">
                <a:solidFill>
                  <a:schemeClr val="tx1"/>
                </a:solidFill>
                <a:effectLst/>
                <a:latin typeface="+mn-lt"/>
                <a:ea typeface="+mn-ea"/>
                <a:cs typeface="+mn-cs"/>
              </a:rPr>
              <a:t>contactblad</a:t>
            </a:r>
            <a:r>
              <a:rPr lang="nl-NL" sz="1200" b="1" kern="1200" baseline="0" dirty="0" smtClean="0">
                <a:solidFill>
                  <a:schemeClr val="tx1"/>
                </a:solidFill>
                <a:effectLst/>
                <a:latin typeface="+mn-lt"/>
                <a:ea typeface="+mn-ea"/>
                <a:cs typeface="+mn-cs"/>
              </a:rPr>
              <a:t> </a:t>
            </a:r>
            <a:r>
              <a:rPr lang="nl-NL" sz="1200" b="0" kern="1200" baseline="0" dirty="0" smtClean="0">
                <a:solidFill>
                  <a:schemeClr val="tx1"/>
                </a:solidFill>
                <a:effectLst/>
                <a:latin typeface="+mn-lt"/>
                <a:ea typeface="+mn-ea"/>
                <a:cs typeface="+mn-cs"/>
              </a:rPr>
              <a:t>versie 2 (15 beste foto’s)</a:t>
            </a:r>
          </a:p>
          <a:p>
            <a:pPr marL="171450" lvl="0" indent="-171450">
              <a:buFont typeface="Wingdings" charset="2"/>
              <a:buChar char="q"/>
            </a:pPr>
            <a:r>
              <a:rPr lang="nl-NL" b="1" dirty="0" smtClean="0"/>
              <a:t>beste</a:t>
            </a:r>
            <a:r>
              <a:rPr lang="nl-NL" b="1" baseline="0" dirty="0" smtClean="0"/>
              <a:t> foto versie 1</a:t>
            </a:r>
          </a:p>
          <a:p>
            <a:pPr marL="171450" lvl="0" indent="-171450">
              <a:buFont typeface="Wingdings" charset="2"/>
              <a:buChar char="q"/>
            </a:pPr>
            <a:r>
              <a:rPr lang="nl-NL" b="1" baseline="0" dirty="0" smtClean="0"/>
              <a:t>beste foto versie 2</a:t>
            </a:r>
          </a:p>
          <a:p>
            <a:pPr marL="171450" lvl="0" indent="-171450">
              <a:buFont typeface="Wingdings" charset="2"/>
              <a:buChar char="q"/>
            </a:pPr>
            <a:r>
              <a:rPr lang="nl-NL" b="1" dirty="0" smtClean="0"/>
              <a:t>dummy</a:t>
            </a:r>
            <a:r>
              <a:rPr lang="nl-NL" b="1" baseline="0" dirty="0" smtClean="0"/>
              <a:t> </a:t>
            </a:r>
            <a:r>
              <a:rPr lang="nl-NL" b="1" dirty="0" smtClean="0"/>
              <a:t>periode 4, eindopdracht</a:t>
            </a:r>
            <a:r>
              <a:rPr lang="nl-NL" b="1" baseline="0" dirty="0" smtClean="0"/>
              <a:t> A</a:t>
            </a:r>
            <a:endParaRPr lang="nl-NL" b="1" dirty="0"/>
          </a:p>
        </p:txBody>
      </p:sp>
      <p:sp>
        <p:nvSpPr>
          <p:cNvPr id="4" name="Tijdelijke aanduiding voor dianummer 3"/>
          <p:cNvSpPr>
            <a:spLocks noGrp="1"/>
          </p:cNvSpPr>
          <p:nvPr>
            <p:ph type="sldNum" sz="quarter" idx="10"/>
          </p:nvPr>
        </p:nvSpPr>
        <p:spPr/>
        <p:txBody>
          <a:bodyPr/>
          <a:lstStyle/>
          <a:p>
            <a:fld id="{00573E16-81BD-BF4C-AA88-760DC9243915}" type="slidenum">
              <a:rPr lang="nl-NL" smtClean="0"/>
              <a:t>20</a:t>
            </a:fld>
            <a:endParaRPr lang="nl-NL"/>
          </a:p>
        </p:txBody>
      </p:sp>
    </p:spTree>
    <p:extLst>
      <p:ext uri="{BB962C8B-B14F-4D97-AF65-F5344CB8AC3E}">
        <p14:creationId xmlns:p14="http://schemas.microsoft.com/office/powerpoint/2010/main" val="127879272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lvl="0"/>
            <a:r>
              <a:rPr lang="nl-NL" sz="1200" b="1" kern="1200" dirty="0" smtClean="0">
                <a:solidFill>
                  <a:schemeClr val="tx1"/>
                </a:solidFill>
                <a:effectLst/>
                <a:latin typeface="+mn-lt"/>
                <a:ea typeface="+mn-ea"/>
                <a:cs typeface="+mn-cs"/>
              </a:rPr>
              <a:t>Opdracht:</a:t>
            </a:r>
            <a:r>
              <a:rPr lang="nl-NL" sz="1200" b="0" kern="1200" baseline="0" dirty="0" smtClean="0">
                <a:solidFill>
                  <a:schemeClr val="tx1"/>
                </a:solidFill>
                <a:effectLst/>
                <a:latin typeface="+mn-lt"/>
                <a:ea typeface="+mn-ea"/>
                <a:cs typeface="+mn-cs"/>
              </a:rPr>
              <a:t> (omschrijf hier kort welke keuzeopdracht je hebt gemaakt)</a:t>
            </a:r>
          </a:p>
          <a:p>
            <a:pPr lvl="0"/>
            <a:endParaRPr lang="nl-NL" sz="1200" kern="1200" dirty="0" smtClean="0">
              <a:solidFill>
                <a:schemeClr val="tx1"/>
              </a:solidFill>
              <a:effectLst/>
              <a:latin typeface="+mn-lt"/>
              <a:ea typeface="+mn-ea"/>
              <a:cs typeface="+mn-cs"/>
            </a:endParaRPr>
          </a:p>
          <a:p>
            <a:r>
              <a:rPr lang="nl-NL" sz="1200" b="1" kern="1200" dirty="0" smtClean="0">
                <a:solidFill>
                  <a:schemeClr val="tx1"/>
                </a:solidFill>
                <a:effectLst/>
                <a:latin typeface="+mn-lt"/>
                <a:ea typeface="+mn-ea"/>
                <a:cs typeface="+mn-cs"/>
              </a:rPr>
              <a:t>Welk thema</a:t>
            </a:r>
            <a:r>
              <a:rPr lang="nl-NL" sz="1200" b="1" kern="1200" baseline="0" dirty="0" smtClean="0">
                <a:solidFill>
                  <a:schemeClr val="tx1"/>
                </a:solidFill>
                <a:effectLst/>
                <a:latin typeface="+mn-lt"/>
                <a:ea typeface="+mn-ea"/>
                <a:cs typeface="+mn-cs"/>
              </a:rPr>
              <a:t> (1woord) heb jij gekozen voor jouw keuzeopdracht?</a:t>
            </a:r>
            <a:endParaRPr lang="nl-NL" sz="1200" b="1" kern="1200" dirty="0" smtClean="0">
              <a:solidFill>
                <a:schemeClr val="tx1"/>
              </a:solidFill>
              <a:effectLst/>
              <a:latin typeface="+mn-lt"/>
              <a:ea typeface="+mn-ea"/>
              <a:cs typeface="+mn-cs"/>
            </a:endParaRPr>
          </a:p>
          <a:p>
            <a:endParaRPr lang="nl-NL" sz="1200" b="1" kern="1200" dirty="0" smtClean="0">
              <a:solidFill>
                <a:schemeClr val="tx1"/>
              </a:solidFill>
              <a:effectLst/>
              <a:latin typeface="+mn-lt"/>
              <a:ea typeface="+mn-ea"/>
              <a:cs typeface="+mn-cs"/>
            </a:endParaRPr>
          </a:p>
          <a:p>
            <a:r>
              <a:rPr lang="nl-NL" sz="1200" b="1" kern="1200" dirty="0" smtClean="0">
                <a:solidFill>
                  <a:schemeClr val="tx1"/>
                </a:solidFill>
                <a:effectLst/>
                <a:latin typeface="+mn-lt"/>
                <a:ea typeface="+mn-ea"/>
                <a:cs typeface="+mn-cs"/>
              </a:rPr>
              <a:t>Welke foto(s) heb jij gekozen voor versie 1? Leg uit welke keuzes</a:t>
            </a:r>
            <a:r>
              <a:rPr lang="nl-NL" sz="1200" b="1" kern="1200" baseline="0" dirty="0" smtClean="0">
                <a:solidFill>
                  <a:schemeClr val="tx1"/>
                </a:solidFill>
                <a:effectLst/>
                <a:latin typeface="+mn-lt"/>
                <a:ea typeface="+mn-ea"/>
                <a:cs typeface="+mn-cs"/>
              </a:rPr>
              <a:t> je in de selectie van jouw foto’s hebt gemaakt;</a:t>
            </a:r>
            <a:endParaRPr lang="nl-NL" sz="1200" b="1" kern="1200" dirty="0" smtClean="0">
              <a:solidFill>
                <a:schemeClr val="tx1"/>
              </a:solidFill>
              <a:effectLst/>
              <a:latin typeface="+mn-lt"/>
              <a:ea typeface="+mn-ea"/>
              <a:cs typeface="+mn-cs"/>
            </a:endParaRPr>
          </a:p>
          <a:p>
            <a:endParaRPr lang="nl-NL" sz="1200" b="1" kern="1200" dirty="0" smtClean="0">
              <a:solidFill>
                <a:schemeClr val="tx1"/>
              </a:solidFill>
              <a:effectLst/>
              <a:latin typeface="+mn-lt"/>
              <a:ea typeface="+mn-ea"/>
              <a:cs typeface="+mn-cs"/>
            </a:endParaRPr>
          </a:p>
          <a:p>
            <a:r>
              <a:rPr lang="nl-NL" sz="1200" b="1" kern="1200" dirty="0" smtClean="0">
                <a:solidFill>
                  <a:schemeClr val="tx1"/>
                </a:solidFill>
                <a:effectLst/>
                <a:latin typeface="+mn-lt"/>
                <a:ea typeface="+mn-ea"/>
                <a:cs typeface="+mn-cs"/>
              </a:rPr>
              <a:t>Vertel</a:t>
            </a:r>
            <a:r>
              <a:rPr lang="nl-NL" sz="1200" b="1" kern="1200" baseline="0" dirty="0" smtClean="0">
                <a:solidFill>
                  <a:schemeClr val="tx1"/>
                </a:solidFill>
                <a:effectLst/>
                <a:latin typeface="+mn-lt"/>
                <a:ea typeface="+mn-ea"/>
                <a:cs typeface="+mn-cs"/>
              </a:rPr>
              <a:t> kort welke feedback je hebt gehad op jouw eerste versie;</a:t>
            </a:r>
          </a:p>
          <a:p>
            <a:r>
              <a:rPr lang="nl-NL" sz="1200" kern="1200" dirty="0" smtClean="0">
                <a:solidFill>
                  <a:schemeClr val="tx1"/>
                </a:solidFill>
                <a:effectLst/>
                <a:latin typeface="+mn-lt"/>
                <a:ea typeface="+mn-ea"/>
                <a:cs typeface="+mn-cs"/>
              </a:rPr>
              <a:t> </a:t>
            </a:r>
            <a:endParaRPr lang="nl-NL" sz="1200" b="0" kern="1200" dirty="0" smtClean="0">
              <a:solidFill>
                <a:schemeClr val="tx1"/>
              </a:solidFill>
              <a:effectLst/>
              <a:latin typeface="+mn-lt"/>
              <a:ea typeface="+mn-ea"/>
              <a:cs typeface="+mn-cs"/>
            </a:endParaRPr>
          </a:p>
          <a:p>
            <a:pPr lvl="0"/>
            <a:r>
              <a:rPr lang="nl-NL" sz="1200" b="1" kern="1200" dirty="0" smtClean="0">
                <a:solidFill>
                  <a:schemeClr val="tx1"/>
                </a:solidFill>
                <a:effectLst/>
                <a:latin typeface="+mn-lt"/>
                <a:ea typeface="+mn-ea"/>
                <a:cs typeface="+mn-cs"/>
              </a:rPr>
              <a:t>Wat</a:t>
            </a:r>
            <a:r>
              <a:rPr lang="nl-NL" sz="1200" b="1" kern="1200" baseline="0" dirty="0" smtClean="0">
                <a:solidFill>
                  <a:schemeClr val="tx1"/>
                </a:solidFill>
                <a:effectLst/>
                <a:latin typeface="+mn-lt"/>
                <a:ea typeface="+mn-ea"/>
                <a:cs typeface="+mn-cs"/>
              </a:rPr>
              <a:t> ik heb geleerd van deze opdracht</a:t>
            </a:r>
            <a:r>
              <a:rPr lang="nl-NL" sz="1200" b="0" kern="1200" baseline="0" dirty="0" smtClean="0">
                <a:solidFill>
                  <a:schemeClr val="tx1"/>
                </a:solidFill>
                <a:effectLst/>
                <a:latin typeface="+mn-lt"/>
                <a:ea typeface="+mn-ea"/>
                <a:cs typeface="+mn-cs"/>
              </a:rPr>
              <a:t> (geef een korte uitleg);</a:t>
            </a:r>
            <a:endParaRPr lang="nl-NL"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20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200" b="1" kern="1200" dirty="0" smtClean="0">
              <a:solidFill>
                <a:schemeClr val="tx1"/>
              </a:solidFill>
              <a:effectLst/>
              <a:latin typeface="+mn-lt"/>
              <a:ea typeface="+mn-ea"/>
              <a:cs typeface="+mn-cs"/>
            </a:endParaRPr>
          </a:p>
          <a:p>
            <a:r>
              <a:rPr lang="nl-NL" sz="1200" b="1" kern="1200" dirty="0" smtClean="0">
                <a:solidFill>
                  <a:schemeClr val="tx1"/>
                </a:solidFill>
                <a:effectLst/>
                <a:latin typeface="+mn-lt"/>
                <a:ea typeface="+mn-ea"/>
                <a:cs typeface="+mn-cs"/>
              </a:rPr>
              <a:t>Ingeleverd:</a:t>
            </a:r>
            <a:endParaRPr lang="nl-NL" sz="1200" kern="1200" dirty="0" smtClean="0">
              <a:solidFill>
                <a:schemeClr val="tx1"/>
              </a:solidFill>
              <a:effectLst/>
              <a:latin typeface="+mn-lt"/>
              <a:ea typeface="+mn-ea"/>
              <a:cs typeface="+mn-cs"/>
            </a:endParaRPr>
          </a:p>
          <a:p>
            <a:r>
              <a:rPr lang="nl-NL" sz="1200" b="1" kern="1200" dirty="0" smtClean="0">
                <a:solidFill>
                  <a:schemeClr val="tx1"/>
                </a:solidFill>
                <a:effectLst/>
                <a:latin typeface="+mn-lt"/>
                <a:ea typeface="+mn-ea"/>
                <a:cs typeface="+mn-cs"/>
              </a:rPr>
              <a:t> </a:t>
            </a:r>
            <a:endParaRPr lang="nl-NL" sz="1200" kern="1200" dirty="0" smtClean="0">
              <a:solidFill>
                <a:schemeClr val="tx1"/>
              </a:solidFill>
              <a:effectLst/>
              <a:latin typeface="+mn-lt"/>
              <a:ea typeface="+mn-ea"/>
              <a:cs typeface="+mn-cs"/>
            </a:endParaRPr>
          </a:p>
          <a:p>
            <a:pPr marL="171450" lvl="0" indent="-171450">
              <a:buFont typeface="Wingdings" charset="2"/>
              <a:buChar char="q"/>
            </a:pPr>
            <a:r>
              <a:rPr lang="nl-NL" sz="1200" b="1" kern="1200" dirty="0" smtClean="0">
                <a:solidFill>
                  <a:schemeClr val="tx1"/>
                </a:solidFill>
                <a:effectLst/>
                <a:latin typeface="+mn-lt"/>
                <a:ea typeface="+mn-ea"/>
                <a:cs typeface="+mn-cs"/>
              </a:rPr>
              <a:t>contactblad</a:t>
            </a:r>
            <a:r>
              <a:rPr lang="nl-NL" sz="1200" kern="1200" dirty="0" smtClean="0">
                <a:solidFill>
                  <a:schemeClr val="tx1"/>
                </a:solidFill>
                <a:effectLst/>
                <a:latin typeface="+mn-lt"/>
                <a:ea typeface="+mn-ea"/>
                <a:cs typeface="+mn-cs"/>
              </a:rPr>
              <a:t> versie 1 (15 beste) foto’s)</a:t>
            </a:r>
          </a:p>
          <a:p>
            <a:pPr marL="171450" lvl="0" indent="-171450">
              <a:buFont typeface="Wingdings" charset="2"/>
              <a:buChar char="q"/>
            </a:pPr>
            <a:r>
              <a:rPr lang="nl-NL" sz="1200" b="1" kern="1200" dirty="0" smtClean="0">
                <a:solidFill>
                  <a:schemeClr val="tx1"/>
                </a:solidFill>
                <a:effectLst/>
                <a:latin typeface="+mn-lt"/>
                <a:ea typeface="+mn-ea"/>
                <a:cs typeface="+mn-cs"/>
              </a:rPr>
              <a:t>contactblad</a:t>
            </a:r>
            <a:r>
              <a:rPr lang="nl-NL" sz="1200" b="1" kern="1200" baseline="0" dirty="0" smtClean="0">
                <a:solidFill>
                  <a:schemeClr val="tx1"/>
                </a:solidFill>
                <a:effectLst/>
                <a:latin typeface="+mn-lt"/>
                <a:ea typeface="+mn-ea"/>
                <a:cs typeface="+mn-cs"/>
              </a:rPr>
              <a:t> </a:t>
            </a:r>
            <a:r>
              <a:rPr lang="nl-NL" sz="1200" b="0" kern="1200" baseline="0" dirty="0" smtClean="0">
                <a:solidFill>
                  <a:schemeClr val="tx1"/>
                </a:solidFill>
                <a:effectLst/>
                <a:latin typeface="+mn-lt"/>
                <a:ea typeface="+mn-ea"/>
                <a:cs typeface="+mn-cs"/>
              </a:rPr>
              <a:t>versie 2 (15 beste foto’s)</a:t>
            </a:r>
          </a:p>
          <a:p>
            <a:pPr marL="171450" lvl="0" indent="-171450">
              <a:buFont typeface="Wingdings" charset="2"/>
              <a:buChar char="q"/>
            </a:pPr>
            <a:r>
              <a:rPr lang="nl-NL" b="1" dirty="0" smtClean="0"/>
              <a:t>beste</a:t>
            </a:r>
            <a:r>
              <a:rPr lang="nl-NL" b="1" baseline="0" dirty="0" smtClean="0"/>
              <a:t> foto versie 1</a:t>
            </a:r>
          </a:p>
          <a:p>
            <a:pPr marL="171450" lvl="0" indent="-171450">
              <a:buFont typeface="Wingdings" charset="2"/>
              <a:buChar char="q"/>
            </a:pPr>
            <a:r>
              <a:rPr lang="nl-NL" b="1" baseline="0" dirty="0" smtClean="0"/>
              <a:t>beste foto versie 2</a:t>
            </a:r>
          </a:p>
          <a:p>
            <a:pPr marL="171450" lvl="0" indent="-171450">
              <a:buFont typeface="Wingdings" charset="2"/>
              <a:buChar char="q"/>
            </a:pPr>
            <a:r>
              <a:rPr lang="nl-NL" b="1" dirty="0" smtClean="0"/>
              <a:t>dummy</a:t>
            </a:r>
            <a:r>
              <a:rPr lang="nl-NL" b="1" baseline="0" dirty="0" smtClean="0"/>
              <a:t> </a:t>
            </a:r>
            <a:r>
              <a:rPr lang="nl-NL" b="1" dirty="0" smtClean="0"/>
              <a:t>periode 4, eindopdracht</a:t>
            </a:r>
            <a:r>
              <a:rPr lang="nl-NL" b="1" baseline="0" dirty="0" smtClean="0"/>
              <a:t> A</a:t>
            </a:r>
            <a:endParaRPr lang="nl-NL" b="1" dirty="0"/>
          </a:p>
        </p:txBody>
      </p:sp>
      <p:sp>
        <p:nvSpPr>
          <p:cNvPr id="4" name="Tijdelijke aanduiding voor dianummer 3"/>
          <p:cNvSpPr>
            <a:spLocks noGrp="1"/>
          </p:cNvSpPr>
          <p:nvPr>
            <p:ph type="sldNum" sz="quarter" idx="10"/>
          </p:nvPr>
        </p:nvSpPr>
        <p:spPr/>
        <p:txBody>
          <a:bodyPr/>
          <a:lstStyle/>
          <a:p>
            <a:fld id="{00573E16-81BD-BF4C-AA88-760DC9243915}" type="slidenum">
              <a:rPr lang="nl-NL" smtClean="0"/>
              <a:t>21</a:t>
            </a:fld>
            <a:endParaRPr lang="nl-NL"/>
          </a:p>
        </p:txBody>
      </p:sp>
    </p:spTree>
    <p:extLst>
      <p:ext uri="{BB962C8B-B14F-4D97-AF65-F5344CB8AC3E}">
        <p14:creationId xmlns:p14="http://schemas.microsoft.com/office/powerpoint/2010/main" val="1590377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lvl="0"/>
            <a:r>
              <a:rPr lang="nl-NL" sz="1200" b="1" kern="1200" dirty="0" smtClean="0">
                <a:solidFill>
                  <a:schemeClr val="tx1"/>
                </a:solidFill>
                <a:effectLst/>
                <a:latin typeface="+mn-lt"/>
                <a:ea typeface="+mn-ea"/>
                <a:cs typeface="+mn-cs"/>
              </a:rPr>
              <a:t>Opdracht:</a:t>
            </a:r>
            <a:r>
              <a:rPr lang="nl-NL" sz="1200" b="0" kern="1200" baseline="0" dirty="0" smtClean="0">
                <a:solidFill>
                  <a:schemeClr val="tx1"/>
                </a:solidFill>
                <a:effectLst/>
                <a:latin typeface="+mn-lt"/>
                <a:ea typeface="+mn-ea"/>
                <a:cs typeface="+mn-cs"/>
              </a:rPr>
              <a:t> (omschrijf hier kort welke keuzeopdracht je hebt gemaakt)</a:t>
            </a:r>
          </a:p>
          <a:p>
            <a:pPr lvl="0"/>
            <a:endParaRPr lang="nl-NL" sz="1200" kern="1200" dirty="0" smtClean="0">
              <a:solidFill>
                <a:schemeClr val="tx1"/>
              </a:solidFill>
              <a:effectLst/>
              <a:latin typeface="+mn-lt"/>
              <a:ea typeface="+mn-ea"/>
              <a:cs typeface="+mn-cs"/>
            </a:endParaRPr>
          </a:p>
          <a:p>
            <a:r>
              <a:rPr lang="nl-NL" sz="1200" b="1" kern="1200" dirty="0" smtClean="0">
                <a:solidFill>
                  <a:schemeClr val="tx1"/>
                </a:solidFill>
                <a:effectLst/>
                <a:latin typeface="+mn-lt"/>
                <a:ea typeface="+mn-ea"/>
                <a:cs typeface="+mn-cs"/>
              </a:rPr>
              <a:t>Welk thema</a:t>
            </a:r>
            <a:r>
              <a:rPr lang="nl-NL" sz="1200" b="1" kern="1200" baseline="0" dirty="0" smtClean="0">
                <a:solidFill>
                  <a:schemeClr val="tx1"/>
                </a:solidFill>
                <a:effectLst/>
                <a:latin typeface="+mn-lt"/>
                <a:ea typeface="+mn-ea"/>
                <a:cs typeface="+mn-cs"/>
              </a:rPr>
              <a:t> (1woord) heb jij gekozen voor jouw keuzeopdracht?</a:t>
            </a:r>
            <a:endParaRPr lang="nl-NL" sz="1200" b="1" kern="1200" dirty="0" smtClean="0">
              <a:solidFill>
                <a:schemeClr val="tx1"/>
              </a:solidFill>
              <a:effectLst/>
              <a:latin typeface="+mn-lt"/>
              <a:ea typeface="+mn-ea"/>
              <a:cs typeface="+mn-cs"/>
            </a:endParaRPr>
          </a:p>
          <a:p>
            <a:endParaRPr lang="nl-NL" sz="1200" b="1" kern="1200" dirty="0" smtClean="0">
              <a:solidFill>
                <a:schemeClr val="tx1"/>
              </a:solidFill>
              <a:effectLst/>
              <a:latin typeface="+mn-lt"/>
              <a:ea typeface="+mn-ea"/>
              <a:cs typeface="+mn-cs"/>
            </a:endParaRPr>
          </a:p>
          <a:p>
            <a:r>
              <a:rPr lang="nl-NL" sz="1200" b="1" kern="1200" dirty="0" smtClean="0">
                <a:solidFill>
                  <a:schemeClr val="tx1"/>
                </a:solidFill>
                <a:effectLst/>
                <a:latin typeface="+mn-lt"/>
                <a:ea typeface="+mn-ea"/>
                <a:cs typeface="+mn-cs"/>
              </a:rPr>
              <a:t>Welke foto(s) heb jij gekozen voor versie 2? Leg uit welke keuzes</a:t>
            </a:r>
            <a:r>
              <a:rPr lang="nl-NL" sz="1200" b="1" kern="1200" baseline="0" dirty="0" smtClean="0">
                <a:solidFill>
                  <a:schemeClr val="tx1"/>
                </a:solidFill>
                <a:effectLst/>
                <a:latin typeface="+mn-lt"/>
                <a:ea typeface="+mn-ea"/>
                <a:cs typeface="+mn-cs"/>
              </a:rPr>
              <a:t> je in de selectie van jouw foto’s hebt gemaakt;</a:t>
            </a:r>
            <a:endParaRPr lang="nl-NL" sz="1200" b="1" kern="1200" dirty="0" smtClean="0">
              <a:solidFill>
                <a:schemeClr val="tx1"/>
              </a:solidFill>
              <a:effectLst/>
              <a:latin typeface="+mn-lt"/>
              <a:ea typeface="+mn-ea"/>
              <a:cs typeface="+mn-cs"/>
            </a:endParaRPr>
          </a:p>
          <a:p>
            <a:endParaRPr lang="nl-NL" sz="1200" b="1" kern="1200" dirty="0" smtClean="0">
              <a:solidFill>
                <a:schemeClr val="tx1"/>
              </a:solidFill>
              <a:effectLst/>
              <a:latin typeface="+mn-lt"/>
              <a:ea typeface="+mn-ea"/>
              <a:cs typeface="+mn-cs"/>
            </a:endParaRPr>
          </a:p>
          <a:p>
            <a:r>
              <a:rPr lang="nl-NL" sz="1200" b="1" kern="1200" dirty="0" smtClean="0">
                <a:solidFill>
                  <a:schemeClr val="tx1"/>
                </a:solidFill>
                <a:effectLst/>
                <a:latin typeface="+mn-lt"/>
                <a:ea typeface="+mn-ea"/>
                <a:cs typeface="+mn-cs"/>
              </a:rPr>
              <a:t>Vertel</a:t>
            </a:r>
            <a:r>
              <a:rPr lang="nl-NL" sz="1200" b="1" kern="1200" baseline="0" dirty="0" smtClean="0">
                <a:solidFill>
                  <a:schemeClr val="tx1"/>
                </a:solidFill>
                <a:effectLst/>
                <a:latin typeface="+mn-lt"/>
                <a:ea typeface="+mn-ea"/>
                <a:cs typeface="+mn-cs"/>
              </a:rPr>
              <a:t> kort wat je hebt verbeterd na de feedback die je hebt ontvangen op versie 1;</a:t>
            </a:r>
            <a:endParaRPr lang="nl-NL" sz="1200" kern="1200" baseline="0" dirty="0" smtClean="0">
              <a:solidFill>
                <a:schemeClr val="tx1"/>
              </a:solidFill>
              <a:effectLst/>
              <a:latin typeface="+mn-lt"/>
              <a:ea typeface="+mn-ea"/>
              <a:cs typeface="+mn-cs"/>
            </a:endParaRPr>
          </a:p>
          <a:p>
            <a:r>
              <a:rPr lang="nl-NL" sz="1200" kern="1200" dirty="0" smtClean="0">
                <a:solidFill>
                  <a:schemeClr val="tx1"/>
                </a:solidFill>
                <a:effectLst/>
                <a:latin typeface="+mn-lt"/>
                <a:ea typeface="+mn-ea"/>
                <a:cs typeface="+mn-cs"/>
              </a:rPr>
              <a:t> </a:t>
            </a:r>
            <a:endParaRPr lang="nl-NL" sz="1200" b="0" kern="1200" dirty="0" smtClean="0">
              <a:solidFill>
                <a:schemeClr val="tx1"/>
              </a:solidFill>
              <a:effectLst/>
              <a:latin typeface="+mn-lt"/>
              <a:ea typeface="+mn-ea"/>
              <a:cs typeface="+mn-cs"/>
            </a:endParaRPr>
          </a:p>
          <a:p>
            <a:pPr lvl="0"/>
            <a:r>
              <a:rPr lang="nl-NL" sz="1200" b="1" kern="1200" dirty="0" smtClean="0">
                <a:solidFill>
                  <a:schemeClr val="tx1"/>
                </a:solidFill>
                <a:effectLst/>
                <a:latin typeface="+mn-lt"/>
                <a:ea typeface="+mn-ea"/>
                <a:cs typeface="+mn-cs"/>
              </a:rPr>
              <a:t>Wat</a:t>
            </a:r>
            <a:r>
              <a:rPr lang="nl-NL" sz="1200" b="1" kern="1200" baseline="0" dirty="0" smtClean="0">
                <a:solidFill>
                  <a:schemeClr val="tx1"/>
                </a:solidFill>
                <a:effectLst/>
                <a:latin typeface="+mn-lt"/>
                <a:ea typeface="+mn-ea"/>
                <a:cs typeface="+mn-cs"/>
              </a:rPr>
              <a:t> ik heb geleerd van deze opdracht</a:t>
            </a:r>
            <a:r>
              <a:rPr lang="nl-NL" sz="1200" b="0" kern="1200" baseline="0" dirty="0" smtClean="0">
                <a:solidFill>
                  <a:schemeClr val="tx1"/>
                </a:solidFill>
                <a:effectLst/>
                <a:latin typeface="+mn-lt"/>
                <a:ea typeface="+mn-ea"/>
                <a:cs typeface="+mn-cs"/>
              </a:rPr>
              <a:t> (geef een korte uitleg);</a:t>
            </a:r>
            <a:endParaRPr lang="nl-NL"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20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200" b="1" kern="1200" dirty="0" smtClean="0">
              <a:solidFill>
                <a:schemeClr val="tx1"/>
              </a:solidFill>
              <a:effectLst/>
              <a:latin typeface="+mn-lt"/>
              <a:ea typeface="+mn-ea"/>
              <a:cs typeface="+mn-cs"/>
            </a:endParaRPr>
          </a:p>
          <a:p>
            <a:r>
              <a:rPr lang="nl-NL" sz="1200" b="1" kern="1200" dirty="0" smtClean="0">
                <a:solidFill>
                  <a:schemeClr val="tx1"/>
                </a:solidFill>
                <a:effectLst/>
                <a:latin typeface="+mn-lt"/>
                <a:ea typeface="+mn-ea"/>
                <a:cs typeface="+mn-cs"/>
              </a:rPr>
              <a:t>Ingeleverd:</a:t>
            </a:r>
            <a:endParaRPr lang="nl-NL" sz="1200" kern="1200" dirty="0" smtClean="0">
              <a:solidFill>
                <a:schemeClr val="tx1"/>
              </a:solidFill>
              <a:effectLst/>
              <a:latin typeface="+mn-lt"/>
              <a:ea typeface="+mn-ea"/>
              <a:cs typeface="+mn-cs"/>
            </a:endParaRPr>
          </a:p>
          <a:p>
            <a:r>
              <a:rPr lang="nl-NL" sz="1200" b="1" kern="1200" dirty="0" smtClean="0">
                <a:solidFill>
                  <a:schemeClr val="tx1"/>
                </a:solidFill>
                <a:effectLst/>
                <a:latin typeface="+mn-lt"/>
                <a:ea typeface="+mn-ea"/>
                <a:cs typeface="+mn-cs"/>
              </a:rPr>
              <a:t> </a:t>
            </a:r>
            <a:endParaRPr lang="nl-NL" sz="1200" kern="1200" dirty="0" smtClean="0">
              <a:solidFill>
                <a:schemeClr val="tx1"/>
              </a:solidFill>
              <a:effectLst/>
              <a:latin typeface="+mn-lt"/>
              <a:ea typeface="+mn-ea"/>
              <a:cs typeface="+mn-cs"/>
            </a:endParaRPr>
          </a:p>
          <a:p>
            <a:pPr marL="171450" lvl="0" indent="-171450">
              <a:buFont typeface="Wingdings" charset="2"/>
              <a:buChar char="q"/>
            </a:pPr>
            <a:r>
              <a:rPr lang="nl-NL" sz="1200" b="1" kern="1200" dirty="0" smtClean="0">
                <a:solidFill>
                  <a:schemeClr val="tx1"/>
                </a:solidFill>
                <a:effectLst/>
                <a:latin typeface="+mn-lt"/>
                <a:ea typeface="+mn-ea"/>
                <a:cs typeface="+mn-cs"/>
              </a:rPr>
              <a:t>contactblad</a:t>
            </a:r>
            <a:r>
              <a:rPr lang="nl-NL" sz="1200" kern="1200" dirty="0" smtClean="0">
                <a:solidFill>
                  <a:schemeClr val="tx1"/>
                </a:solidFill>
                <a:effectLst/>
                <a:latin typeface="+mn-lt"/>
                <a:ea typeface="+mn-ea"/>
                <a:cs typeface="+mn-cs"/>
              </a:rPr>
              <a:t> versie 1 (15 beste) foto’s)</a:t>
            </a:r>
          </a:p>
          <a:p>
            <a:pPr marL="171450" lvl="0" indent="-171450">
              <a:buFont typeface="Wingdings" charset="2"/>
              <a:buChar char="q"/>
            </a:pPr>
            <a:r>
              <a:rPr lang="nl-NL" sz="1200" b="1" kern="1200" dirty="0" smtClean="0">
                <a:solidFill>
                  <a:schemeClr val="tx1"/>
                </a:solidFill>
                <a:effectLst/>
                <a:latin typeface="+mn-lt"/>
                <a:ea typeface="+mn-ea"/>
                <a:cs typeface="+mn-cs"/>
              </a:rPr>
              <a:t>contactblad</a:t>
            </a:r>
            <a:r>
              <a:rPr lang="nl-NL" sz="1200" b="1" kern="1200" baseline="0" dirty="0" smtClean="0">
                <a:solidFill>
                  <a:schemeClr val="tx1"/>
                </a:solidFill>
                <a:effectLst/>
                <a:latin typeface="+mn-lt"/>
                <a:ea typeface="+mn-ea"/>
                <a:cs typeface="+mn-cs"/>
              </a:rPr>
              <a:t> </a:t>
            </a:r>
            <a:r>
              <a:rPr lang="nl-NL" sz="1200" b="0" kern="1200" baseline="0" dirty="0" smtClean="0">
                <a:solidFill>
                  <a:schemeClr val="tx1"/>
                </a:solidFill>
                <a:effectLst/>
                <a:latin typeface="+mn-lt"/>
                <a:ea typeface="+mn-ea"/>
                <a:cs typeface="+mn-cs"/>
              </a:rPr>
              <a:t>versie 2 (15 beste foto’s)</a:t>
            </a:r>
          </a:p>
          <a:p>
            <a:pPr marL="171450" lvl="0" indent="-171450">
              <a:buFont typeface="Wingdings" charset="2"/>
              <a:buChar char="q"/>
            </a:pPr>
            <a:r>
              <a:rPr lang="nl-NL" b="1" dirty="0" smtClean="0"/>
              <a:t>beste</a:t>
            </a:r>
            <a:r>
              <a:rPr lang="nl-NL" b="1" baseline="0" dirty="0" smtClean="0"/>
              <a:t> foto versie 1</a:t>
            </a:r>
          </a:p>
          <a:p>
            <a:pPr marL="171450" lvl="0" indent="-171450">
              <a:buFont typeface="Wingdings" charset="2"/>
              <a:buChar char="q"/>
            </a:pPr>
            <a:r>
              <a:rPr lang="nl-NL" b="1" baseline="0" dirty="0" smtClean="0"/>
              <a:t>beste foto versie 2</a:t>
            </a:r>
          </a:p>
          <a:p>
            <a:pPr marL="171450" lvl="0" indent="-171450">
              <a:buFont typeface="Wingdings" charset="2"/>
              <a:buChar char="q"/>
            </a:pPr>
            <a:r>
              <a:rPr lang="nl-NL" b="1" dirty="0" smtClean="0"/>
              <a:t>dummy</a:t>
            </a:r>
            <a:r>
              <a:rPr lang="nl-NL" b="1" baseline="0" dirty="0" smtClean="0"/>
              <a:t> </a:t>
            </a:r>
            <a:r>
              <a:rPr lang="nl-NL" b="1" dirty="0" smtClean="0"/>
              <a:t>periode 4, eindopdracht</a:t>
            </a:r>
            <a:r>
              <a:rPr lang="nl-NL" b="1" baseline="0" dirty="0" smtClean="0"/>
              <a:t> A</a:t>
            </a:r>
            <a:endParaRPr lang="nl-NL" b="1" dirty="0"/>
          </a:p>
        </p:txBody>
      </p:sp>
      <p:sp>
        <p:nvSpPr>
          <p:cNvPr id="4" name="Tijdelijke aanduiding voor dianummer 3"/>
          <p:cNvSpPr>
            <a:spLocks noGrp="1"/>
          </p:cNvSpPr>
          <p:nvPr>
            <p:ph type="sldNum" sz="quarter" idx="10"/>
          </p:nvPr>
        </p:nvSpPr>
        <p:spPr/>
        <p:txBody>
          <a:bodyPr/>
          <a:lstStyle/>
          <a:p>
            <a:fld id="{00573E16-81BD-BF4C-AA88-760DC9243915}" type="slidenum">
              <a:rPr lang="nl-NL" smtClean="0"/>
              <a:t>22</a:t>
            </a:fld>
            <a:endParaRPr lang="nl-NL"/>
          </a:p>
        </p:txBody>
      </p:sp>
    </p:spTree>
    <p:extLst>
      <p:ext uri="{BB962C8B-B14F-4D97-AF65-F5344CB8AC3E}">
        <p14:creationId xmlns:p14="http://schemas.microsoft.com/office/powerpoint/2010/main" val="189687003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b="1" kern="1200" dirty="0" smtClean="0">
                <a:solidFill>
                  <a:schemeClr val="tx1"/>
                </a:solidFill>
                <a:effectLst/>
                <a:latin typeface="+mn-lt"/>
                <a:ea typeface="+mn-ea"/>
                <a:cs typeface="+mn-cs"/>
              </a:rPr>
              <a:t>Opdracht: </a:t>
            </a:r>
            <a:r>
              <a:rPr lang="nl-NL" sz="1200" b="0" kern="1200" dirty="0" smtClean="0">
                <a:solidFill>
                  <a:schemeClr val="tx1"/>
                </a:solidFill>
                <a:effectLst/>
                <a:latin typeface="+mn-lt"/>
                <a:ea typeface="+mn-ea"/>
                <a:cs typeface="+mn-cs"/>
              </a:rPr>
              <a:t>Maak een ‘MODISCH’ zelfportret dat ons iets vertelt over wie je graag zou WILLEN zijn.</a:t>
            </a:r>
            <a:r>
              <a:rPr lang="nl-NL" sz="1200" b="0" kern="1200" baseline="0" dirty="0" smtClean="0">
                <a:solidFill>
                  <a:schemeClr val="tx1"/>
                </a:solidFill>
                <a:effectLst/>
                <a:latin typeface="+mn-lt"/>
                <a:ea typeface="+mn-ea"/>
                <a:cs typeface="+mn-cs"/>
              </a:rPr>
              <a:t> Zoek voorbeelden, maak een beeldanalyse en vorm een team om jouw foto te maken (visagist, stylist, fotograaf, model enz.) Maak samen met je team de foto. Ieder teamlid kiest zelf de beste foto uit de gemaakte beelden en bewerkt de foto individueel. </a:t>
            </a:r>
            <a:r>
              <a:rPr lang="nl-NL" sz="1200" b="0" kern="1200" dirty="0" smtClean="0">
                <a:solidFill>
                  <a:schemeClr val="tx1"/>
                </a:solidFill>
                <a:effectLst/>
                <a:latin typeface="+mn-lt"/>
                <a:ea typeface="+mn-ea"/>
                <a:cs typeface="+mn-cs"/>
              </a:rPr>
              <a:t>Doel: coverfoto voor mode magazine. </a:t>
            </a:r>
          </a:p>
          <a:p>
            <a:pPr lvl="0"/>
            <a:r>
              <a:rPr lang="nl-NL" sz="1200" b="0" kern="1200" dirty="0" smtClean="0">
                <a:solidFill>
                  <a:schemeClr val="tx1"/>
                </a:solidFill>
                <a:effectLst/>
                <a:latin typeface="+mn-lt"/>
                <a:ea typeface="+mn-ea"/>
                <a:cs typeface="+mn-cs"/>
              </a:rPr>
              <a:t>		</a:t>
            </a:r>
          </a:p>
          <a:p>
            <a:endParaRPr lang="nl-NL" sz="1200" kern="1200" dirty="0" smtClean="0">
              <a:solidFill>
                <a:schemeClr val="tx1"/>
              </a:solidFill>
              <a:effectLst/>
              <a:latin typeface="+mn-lt"/>
              <a:ea typeface="+mn-ea"/>
              <a:cs typeface="+mn-cs"/>
            </a:endParaRPr>
          </a:p>
          <a:p>
            <a:r>
              <a:rPr lang="nl-NL" sz="1200" b="1" kern="1200" dirty="0" smtClean="0">
                <a:solidFill>
                  <a:schemeClr val="tx1"/>
                </a:solidFill>
                <a:effectLst/>
                <a:latin typeface="+mn-lt"/>
                <a:ea typeface="+mn-ea"/>
                <a:cs typeface="+mn-cs"/>
              </a:rPr>
              <a:t>Welk thema</a:t>
            </a:r>
            <a:r>
              <a:rPr lang="nl-NL" sz="1200" b="1" kern="1200" baseline="0" dirty="0" smtClean="0">
                <a:solidFill>
                  <a:schemeClr val="tx1"/>
                </a:solidFill>
                <a:effectLst/>
                <a:latin typeface="+mn-lt"/>
                <a:ea typeface="+mn-ea"/>
                <a:cs typeface="+mn-cs"/>
              </a:rPr>
              <a:t> (1woord) heb jij gekozen voor jouw ‘mode’ zelfportret?</a:t>
            </a:r>
            <a:endParaRPr lang="nl-NL" sz="1200" b="1" kern="1200" dirty="0" smtClean="0">
              <a:solidFill>
                <a:schemeClr val="tx1"/>
              </a:solidFill>
              <a:effectLst/>
              <a:latin typeface="+mn-lt"/>
              <a:ea typeface="+mn-ea"/>
              <a:cs typeface="+mn-cs"/>
            </a:endParaRPr>
          </a:p>
          <a:p>
            <a:endParaRPr lang="nl-NL" sz="1200" b="1" kern="1200" dirty="0" smtClean="0">
              <a:solidFill>
                <a:schemeClr val="tx1"/>
              </a:solidFill>
              <a:effectLst/>
              <a:latin typeface="+mn-lt"/>
              <a:ea typeface="+mn-ea"/>
              <a:cs typeface="+mn-cs"/>
            </a:endParaRPr>
          </a:p>
          <a:p>
            <a:r>
              <a:rPr lang="nl-NL" sz="1200" b="1" kern="1200" dirty="0" smtClean="0">
                <a:solidFill>
                  <a:schemeClr val="tx1"/>
                </a:solidFill>
                <a:effectLst/>
                <a:latin typeface="+mn-lt"/>
                <a:ea typeface="+mn-ea"/>
                <a:cs typeface="+mn-cs"/>
              </a:rPr>
              <a:t>Welke foto heb jij gekozen als ‘beste foto’ voor versie 1, waarom vind</a:t>
            </a:r>
            <a:r>
              <a:rPr lang="nl-NL" sz="1200" b="1" kern="1200" baseline="0" dirty="0" smtClean="0">
                <a:solidFill>
                  <a:schemeClr val="tx1"/>
                </a:solidFill>
                <a:effectLst/>
                <a:latin typeface="+mn-lt"/>
                <a:ea typeface="+mn-ea"/>
                <a:cs typeface="+mn-cs"/>
              </a:rPr>
              <a:t> je dat die het beste bij jouw thema past?</a:t>
            </a:r>
            <a:endParaRPr lang="nl-NL" sz="1200" b="1" kern="1200" dirty="0" smtClean="0">
              <a:solidFill>
                <a:schemeClr val="tx1"/>
              </a:solidFill>
              <a:effectLst/>
              <a:latin typeface="+mn-lt"/>
              <a:ea typeface="+mn-ea"/>
              <a:cs typeface="+mn-cs"/>
            </a:endParaRPr>
          </a:p>
          <a:p>
            <a:endParaRPr lang="nl-NL" sz="1200" b="1" kern="1200" dirty="0" smtClean="0">
              <a:solidFill>
                <a:schemeClr val="tx1"/>
              </a:solidFill>
              <a:effectLst/>
              <a:latin typeface="+mn-lt"/>
              <a:ea typeface="+mn-ea"/>
              <a:cs typeface="+mn-cs"/>
            </a:endParaRPr>
          </a:p>
          <a:p>
            <a:r>
              <a:rPr lang="nl-NL" sz="1200" b="1" kern="1200" dirty="0" smtClean="0">
                <a:solidFill>
                  <a:schemeClr val="tx1"/>
                </a:solidFill>
                <a:effectLst/>
                <a:latin typeface="+mn-lt"/>
                <a:ea typeface="+mn-ea"/>
                <a:cs typeface="+mn-cs"/>
              </a:rPr>
              <a:t>Vertel</a:t>
            </a:r>
            <a:r>
              <a:rPr lang="nl-NL" sz="1200" b="1" kern="1200" baseline="0" dirty="0" smtClean="0">
                <a:solidFill>
                  <a:schemeClr val="tx1"/>
                </a:solidFill>
                <a:effectLst/>
                <a:latin typeface="+mn-lt"/>
                <a:ea typeface="+mn-ea"/>
                <a:cs typeface="+mn-cs"/>
              </a:rPr>
              <a:t> kort welke feedback je hebt gekregen op versie 1</a:t>
            </a:r>
            <a:r>
              <a:rPr lang="nl-NL" sz="1200" kern="1200" baseline="0" dirty="0" smtClean="0">
                <a:solidFill>
                  <a:schemeClr val="tx1"/>
                </a:solidFill>
                <a:effectLst/>
                <a:latin typeface="+mn-lt"/>
                <a:ea typeface="+mn-ea"/>
                <a:cs typeface="+mn-cs"/>
              </a:rPr>
              <a:t>;</a:t>
            </a:r>
          </a:p>
          <a:p>
            <a:r>
              <a:rPr lang="nl-NL" sz="1200" kern="1200" dirty="0" smtClean="0">
                <a:solidFill>
                  <a:schemeClr val="tx1"/>
                </a:solidFill>
                <a:effectLst/>
                <a:latin typeface="+mn-lt"/>
                <a:ea typeface="+mn-ea"/>
                <a:cs typeface="+mn-cs"/>
              </a:rPr>
              <a:t> </a:t>
            </a:r>
            <a:endParaRPr lang="nl-NL" sz="1200" b="0" kern="1200" dirty="0" smtClean="0">
              <a:solidFill>
                <a:schemeClr val="tx1"/>
              </a:solidFill>
              <a:effectLst/>
              <a:latin typeface="+mn-lt"/>
              <a:ea typeface="+mn-ea"/>
              <a:cs typeface="+mn-cs"/>
            </a:endParaRPr>
          </a:p>
          <a:p>
            <a:pPr lvl="0"/>
            <a:r>
              <a:rPr lang="nl-NL" sz="1200" b="1" kern="1200" dirty="0" smtClean="0">
                <a:solidFill>
                  <a:schemeClr val="tx1"/>
                </a:solidFill>
                <a:effectLst/>
                <a:latin typeface="+mn-lt"/>
                <a:ea typeface="+mn-ea"/>
                <a:cs typeface="+mn-cs"/>
              </a:rPr>
              <a:t>Wat</a:t>
            </a:r>
            <a:r>
              <a:rPr lang="nl-NL" sz="1200" b="1" kern="1200" baseline="0" dirty="0" smtClean="0">
                <a:solidFill>
                  <a:schemeClr val="tx1"/>
                </a:solidFill>
                <a:effectLst/>
                <a:latin typeface="+mn-lt"/>
                <a:ea typeface="+mn-ea"/>
                <a:cs typeface="+mn-cs"/>
              </a:rPr>
              <a:t> ik heb geleerd van deze opdracht</a:t>
            </a:r>
            <a:r>
              <a:rPr lang="nl-NL" sz="1200" b="0" kern="1200" baseline="0" dirty="0" smtClean="0">
                <a:solidFill>
                  <a:schemeClr val="tx1"/>
                </a:solidFill>
                <a:effectLst/>
                <a:latin typeface="+mn-lt"/>
                <a:ea typeface="+mn-ea"/>
                <a:cs typeface="+mn-cs"/>
              </a:rPr>
              <a:t> (geef een korte uitleg);</a:t>
            </a:r>
            <a:endParaRPr lang="nl-NL"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20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200" b="1" kern="1200" dirty="0" smtClean="0">
              <a:solidFill>
                <a:schemeClr val="tx1"/>
              </a:solidFill>
              <a:effectLst/>
              <a:latin typeface="+mn-lt"/>
              <a:ea typeface="+mn-ea"/>
              <a:cs typeface="+mn-cs"/>
            </a:endParaRPr>
          </a:p>
          <a:p>
            <a:r>
              <a:rPr lang="nl-NL" sz="1200" b="1" kern="1200" dirty="0" smtClean="0">
                <a:solidFill>
                  <a:schemeClr val="tx1"/>
                </a:solidFill>
                <a:effectLst/>
                <a:latin typeface="+mn-lt"/>
                <a:ea typeface="+mn-ea"/>
                <a:cs typeface="+mn-cs"/>
              </a:rPr>
              <a:t>Ingeleverd:</a:t>
            </a:r>
            <a:endParaRPr lang="nl-NL" sz="1200" kern="1200" dirty="0" smtClean="0">
              <a:solidFill>
                <a:schemeClr val="tx1"/>
              </a:solidFill>
              <a:effectLst/>
              <a:latin typeface="+mn-lt"/>
              <a:ea typeface="+mn-ea"/>
              <a:cs typeface="+mn-cs"/>
            </a:endParaRPr>
          </a:p>
          <a:p>
            <a:r>
              <a:rPr lang="nl-NL" sz="1200" b="1" kern="1200" dirty="0" smtClean="0">
                <a:solidFill>
                  <a:schemeClr val="tx1"/>
                </a:solidFill>
                <a:effectLst/>
                <a:latin typeface="+mn-lt"/>
                <a:ea typeface="+mn-ea"/>
                <a:cs typeface="+mn-cs"/>
              </a:rPr>
              <a:t> </a:t>
            </a:r>
            <a:endParaRPr lang="nl-NL" sz="1200" kern="1200" dirty="0" smtClean="0">
              <a:solidFill>
                <a:schemeClr val="tx1"/>
              </a:solidFill>
              <a:effectLst/>
              <a:latin typeface="+mn-lt"/>
              <a:ea typeface="+mn-ea"/>
              <a:cs typeface="+mn-cs"/>
            </a:endParaRPr>
          </a:p>
          <a:p>
            <a:pPr marL="171450" lvl="0" indent="-171450">
              <a:buFont typeface="Wingdings" charset="2"/>
              <a:buChar char="q"/>
            </a:pPr>
            <a:r>
              <a:rPr lang="nl-NL" sz="1200" b="1" kern="1200" dirty="0" smtClean="0">
                <a:solidFill>
                  <a:schemeClr val="tx1"/>
                </a:solidFill>
                <a:effectLst/>
                <a:latin typeface="+mn-lt"/>
                <a:ea typeface="+mn-ea"/>
                <a:cs typeface="+mn-cs"/>
              </a:rPr>
              <a:t>contactblad</a:t>
            </a:r>
            <a:r>
              <a:rPr lang="nl-NL" sz="1200" kern="1200" dirty="0" smtClean="0">
                <a:solidFill>
                  <a:schemeClr val="tx1"/>
                </a:solidFill>
                <a:effectLst/>
                <a:latin typeface="+mn-lt"/>
                <a:ea typeface="+mn-ea"/>
                <a:cs typeface="+mn-cs"/>
              </a:rPr>
              <a:t> (15 beste) foto’s)</a:t>
            </a:r>
          </a:p>
          <a:p>
            <a:pPr marL="171450" lvl="0" indent="-171450">
              <a:buFont typeface="Wingdings" charset="2"/>
              <a:buChar char="q"/>
            </a:pPr>
            <a:r>
              <a:rPr lang="nl-NL" b="1" dirty="0" smtClean="0"/>
              <a:t>beste</a:t>
            </a:r>
            <a:r>
              <a:rPr lang="nl-NL" b="1" baseline="0" dirty="0" smtClean="0"/>
              <a:t> foto versie 1 (onbewerkt)</a:t>
            </a:r>
          </a:p>
          <a:p>
            <a:pPr marL="171450" lvl="0" indent="-171450">
              <a:buFont typeface="Wingdings" charset="2"/>
              <a:buChar char="q"/>
            </a:pPr>
            <a:r>
              <a:rPr lang="nl-NL" b="1" baseline="0" dirty="0" smtClean="0"/>
              <a:t>beste foto versie 2 (bewerkt)</a:t>
            </a:r>
          </a:p>
          <a:p>
            <a:pPr marL="171450" lvl="0" indent="-171450">
              <a:buFont typeface="Wingdings" charset="2"/>
              <a:buChar char="q"/>
            </a:pPr>
            <a:r>
              <a:rPr lang="nl-NL" b="1" dirty="0" smtClean="0"/>
              <a:t>dummy</a:t>
            </a:r>
            <a:r>
              <a:rPr lang="nl-NL" b="1" baseline="0" dirty="0" smtClean="0"/>
              <a:t> </a:t>
            </a:r>
            <a:r>
              <a:rPr lang="nl-NL" b="1" dirty="0" smtClean="0"/>
              <a:t>periode 4, eindopdracht</a:t>
            </a:r>
            <a:r>
              <a:rPr lang="nl-NL" b="1" baseline="0" dirty="0" smtClean="0"/>
              <a:t> B, </a:t>
            </a:r>
            <a:r>
              <a:rPr lang="nl-NL" b="1" baseline="0" dirty="0" err="1" smtClean="0"/>
              <a:t>indiviudeel</a:t>
            </a:r>
            <a:endParaRPr lang="nl-NL" b="1" baseline="0" dirty="0" smtClean="0"/>
          </a:p>
          <a:p>
            <a:pPr marL="171450" lvl="0" indent="-171450">
              <a:buFont typeface="Wingdings" charset="2"/>
              <a:buChar char="q"/>
            </a:pPr>
            <a:r>
              <a:rPr lang="nl-NL" b="1" baseline="0" dirty="0" smtClean="0"/>
              <a:t>dummy periode 4, </a:t>
            </a:r>
            <a:r>
              <a:rPr lang="nl-NL" b="1" baseline="0" dirty="0" err="1" smtClean="0"/>
              <a:t>eindodpracht</a:t>
            </a:r>
            <a:r>
              <a:rPr lang="nl-NL" b="1" baseline="0" dirty="0" smtClean="0"/>
              <a:t> B, team </a:t>
            </a:r>
            <a:endParaRPr lang="nl-NL" b="1" dirty="0"/>
          </a:p>
        </p:txBody>
      </p:sp>
      <p:sp>
        <p:nvSpPr>
          <p:cNvPr id="4" name="Tijdelijke aanduiding voor dianummer 3"/>
          <p:cNvSpPr>
            <a:spLocks noGrp="1"/>
          </p:cNvSpPr>
          <p:nvPr>
            <p:ph type="sldNum" sz="quarter" idx="10"/>
          </p:nvPr>
        </p:nvSpPr>
        <p:spPr/>
        <p:txBody>
          <a:bodyPr/>
          <a:lstStyle/>
          <a:p>
            <a:fld id="{00573E16-81BD-BF4C-AA88-760DC9243915}" type="slidenum">
              <a:rPr lang="nl-NL" smtClean="0"/>
              <a:t>23</a:t>
            </a:fld>
            <a:endParaRPr lang="nl-NL"/>
          </a:p>
        </p:txBody>
      </p:sp>
    </p:spTree>
    <p:extLst>
      <p:ext uri="{BB962C8B-B14F-4D97-AF65-F5344CB8AC3E}">
        <p14:creationId xmlns:p14="http://schemas.microsoft.com/office/powerpoint/2010/main" val="127727867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l-NL" b="1" dirty="0"/>
          </a:p>
        </p:txBody>
      </p:sp>
      <p:sp>
        <p:nvSpPr>
          <p:cNvPr id="4" name="Tijdelijke aanduiding voor dianummer 3"/>
          <p:cNvSpPr>
            <a:spLocks noGrp="1"/>
          </p:cNvSpPr>
          <p:nvPr>
            <p:ph type="sldNum" sz="quarter" idx="10"/>
          </p:nvPr>
        </p:nvSpPr>
        <p:spPr/>
        <p:txBody>
          <a:bodyPr/>
          <a:lstStyle/>
          <a:p>
            <a:fld id="{00573E16-81BD-BF4C-AA88-760DC9243915}" type="slidenum">
              <a:rPr lang="nl-NL" smtClean="0"/>
              <a:t>24</a:t>
            </a:fld>
            <a:endParaRPr lang="nl-NL"/>
          </a:p>
        </p:txBody>
      </p:sp>
    </p:spTree>
    <p:extLst>
      <p:ext uri="{BB962C8B-B14F-4D97-AF65-F5344CB8AC3E}">
        <p14:creationId xmlns:p14="http://schemas.microsoft.com/office/powerpoint/2010/main" val="121479056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b="1" kern="1200" dirty="0" smtClean="0">
                <a:solidFill>
                  <a:schemeClr val="tx1"/>
                </a:solidFill>
                <a:effectLst/>
                <a:latin typeface="+mn-lt"/>
                <a:ea typeface="+mn-ea"/>
                <a:cs typeface="+mn-cs"/>
              </a:rPr>
              <a:t>Beoordeling portfolio 					</a:t>
            </a:r>
            <a:r>
              <a:rPr lang="nl-NL" sz="1200" kern="1200" dirty="0" smtClean="0">
                <a:solidFill>
                  <a:schemeClr val="tx1"/>
                </a:solidFill>
                <a:effectLst/>
                <a:latin typeface="+mn-lt"/>
                <a:ea typeface="+mn-ea"/>
                <a:cs typeface="+mn-cs"/>
              </a:rPr>
              <a:t> </a:t>
            </a:r>
          </a:p>
          <a:p>
            <a:r>
              <a:rPr lang="nl-NL" sz="1200" kern="1200" dirty="0" smtClean="0">
                <a:solidFill>
                  <a:schemeClr val="tx1"/>
                </a:solidFill>
                <a:effectLst/>
                <a:latin typeface="+mn-lt"/>
                <a:ea typeface="+mn-ea"/>
                <a:cs typeface="+mn-cs"/>
              </a:rPr>
              <a:t> </a:t>
            </a:r>
          </a:p>
          <a:p>
            <a:r>
              <a:rPr lang="nl-NL" sz="1200" b="1" kern="1200" dirty="0" smtClean="0">
                <a:solidFill>
                  <a:srgbClr val="0070C0"/>
                </a:solidFill>
                <a:effectLst/>
                <a:latin typeface="+mn-lt"/>
                <a:ea typeface="+mn-ea"/>
                <a:cs typeface="+mn-cs"/>
              </a:rPr>
              <a:t>Concept / plan ontwikkelen</a:t>
            </a:r>
          </a:p>
          <a:p>
            <a:r>
              <a:rPr lang="nl-NL" sz="1200" kern="1200" dirty="0" smtClean="0">
                <a:solidFill>
                  <a:schemeClr val="tx1"/>
                </a:solidFill>
                <a:effectLst/>
                <a:latin typeface="+mn-lt"/>
                <a:ea typeface="+mn-ea"/>
                <a:cs typeface="+mn-cs"/>
              </a:rPr>
              <a:t>Wensen opdrachtgever bespreken</a:t>
            </a:r>
          </a:p>
          <a:p>
            <a:r>
              <a:rPr lang="nl-NL" sz="1200" kern="1200" dirty="0" smtClean="0">
                <a:solidFill>
                  <a:schemeClr val="tx1"/>
                </a:solidFill>
                <a:effectLst/>
                <a:latin typeface="+mn-lt"/>
                <a:ea typeface="+mn-ea"/>
                <a:cs typeface="+mn-cs"/>
              </a:rPr>
              <a:t>0</a:t>
            </a:r>
          </a:p>
          <a:p>
            <a:r>
              <a:rPr lang="nl-NL" sz="1200" kern="1200" dirty="0" smtClean="0">
                <a:solidFill>
                  <a:schemeClr val="tx1"/>
                </a:solidFill>
                <a:effectLst/>
                <a:latin typeface="+mn-lt"/>
                <a:ea typeface="+mn-ea"/>
                <a:cs typeface="+mn-cs"/>
              </a:rPr>
              <a:t>1</a:t>
            </a:r>
          </a:p>
          <a:p>
            <a:r>
              <a:rPr lang="nl-NL" sz="1200" kern="1200" dirty="0" smtClean="0">
                <a:solidFill>
                  <a:schemeClr val="tx1"/>
                </a:solidFill>
                <a:effectLst/>
                <a:latin typeface="+mn-lt"/>
                <a:ea typeface="+mn-ea"/>
                <a:cs typeface="+mn-cs"/>
              </a:rPr>
              <a:t>2</a:t>
            </a:r>
          </a:p>
          <a:p>
            <a:r>
              <a:rPr lang="nl-NL" sz="1200" kern="1200" dirty="0" smtClean="0">
                <a:solidFill>
                  <a:schemeClr val="tx1"/>
                </a:solidFill>
                <a:effectLst/>
                <a:latin typeface="+mn-lt"/>
                <a:ea typeface="+mn-ea"/>
                <a:cs typeface="+mn-cs"/>
              </a:rPr>
              <a:t>3</a:t>
            </a:r>
          </a:p>
          <a:p>
            <a:r>
              <a:rPr lang="nl-NL" sz="1200" kern="1200" dirty="0" smtClean="0">
                <a:solidFill>
                  <a:schemeClr val="tx1"/>
                </a:solidFill>
                <a:effectLst/>
                <a:latin typeface="+mn-lt"/>
                <a:ea typeface="+mn-ea"/>
                <a:cs typeface="+mn-cs"/>
              </a:rPr>
              <a:t>4</a:t>
            </a:r>
          </a:p>
          <a:p>
            <a:r>
              <a:rPr lang="nl-NL" sz="1200" kern="1200" dirty="0" smtClean="0">
                <a:solidFill>
                  <a:schemeClr val="tx1"/>
                </a:solidFill>
                <a:effectLst/>
                <a:latin typeface="+mn-lt"/>
                <a:ea typeface="+mn-ea"/>
                <a:cs typeface="+mn-cs"/>
              </a:rPr>
              <a:t>5</a:t>
            </a:r>
          </a:p>
          <a:p>
            <a:r>
              <a:rPr lang="nl-NL" sz="1200" kern="1200" dirty="0" smtClean="0">
                <a:solidFill>
                  <a:schemeClr val="tx1"/>
                </a:solidFill>
                <a:effectLst/>
                <a:latin typeface="+mn-lt"/>
                <a:ea typeface="+mn-ea"/>
                <a:cs typeface="+mn-cs"/>
              </a:rPr>
              <a:t> </a:t>
            </a:r>
          </a:p>
          <a:p>
            <a:r>
              <a:rPr lang="nl-NL" sz="1200" kern="1200" dirty="0" smtClean="0">
                <a:solidFill>
                  <a:schemeClr val="tx1"/>
                </a:solidFill>
                <a:effectLst/>
                <a:latin typeface="+mn-lt"/>
                <a:ea typeface="+mn-ea"/>
                <a:cs typeface="+mn-cs"/>
              </a:rPr>
              <a:t> </a:t>
            </a:r>
          </a:p>
          <a:p>
            <a:r>
              <a:rPr lang="nl-NL" sz="1200" kern="1200" dirty="0" smtClean="0">
                <a:solidFill>
                  <a:schemeClr val="tx1"/>
                </a:solidFill>
                <a:effectLst/>
                <a:latin typeface="+mn-lt"/>
                <a:ea typeface="+mn-ea"/>
                <a:cs typeface="+mn-cs"/>
              </a:rPr>
              <a:t>Idee ontwikkelen voor realisatie foto- opdracht</a:t>
            </a:r>
          </a:p>
          <a:p>
            <a:r>
              <a:rPr lang="nl-NL" sz="1200" kern="1200" dirty="0" smtClean="0">
                <a:solidFill>
                  <a:schemeClr val="tx1"/>
                </a:solidFill>
                <a:effectLst/>
                <a:latin typeface="+mn-lt"/>
                <a:ea typeface="+mn-ea"/>
                <a:cs typeface="+mn-cs"/>
              </a:rPr>
              <a:t>0</a:t>
            </a:r>
          </a:p>
          <a:p>
            <a:r>
              <a:rPr lang="nl-NL" sz="1200" kern="1200" dirty="0" smtClean="0">
                <a:solidFill>
                  <a:schemeClr val="tx1"/>
                </a:solidFill>
                <a:effectLst/>
                <a:latin typeface="+mn-lt"/>
                <a:ea typeface="+mn-ea"/>
                <a:cs typeface="+mn-cs"/>
              </a:rPr>
              <a:t>1</a:t>
            </a:r>
          </a:p>
          <a:p>
            <a:r>
              <a:rPr lang="nl-NL" sz="1200" kern="1200" dirty="0" smtClean="0">
                <a:solidFill>
                  <a:schemeClr val="tx1"/>
                </a:solidFill>
                <a:effectLst/>
                <a:latin typeface="+mn-lt"/>
                <a:ea typeface="+mn-ea"/>
                <a:cs typeface="+mn-cs"/>
              </a:rPr>
              <a:t>2</a:t>
            </a:r>
          </a:p>
          <a:p>
            <a:r>
              <a:rPr lang="nl-NL" sz="1200" kern="1200" dirty="0" smtClean="0">
                <a:solidFill>
                  <a:schemeClr val="tx1"/>
                </a:solidFill>
                <a:effectLst/>
                <a:latin typeface="+mn-lt"/>
                <a:ea typeface="+mn-ea"/>
                <a:cs typeface="+mn-cs"/>
              </a:rPr>
              <a:t>3</a:t>
            </a:r>
          </a:p>
          <a:p>
            <a:r>
              <a:rPr lang="nl-NL" sz="1200" kern="1200" dirty="0" smtClean="0">
                <a:solidFill>
                  <a:schemeClr val="tx1"/>
                </a:solidFill>
                <a:effectLst/>
                <a:latin typeface="+mn-lt"/>
                <a:ea typeface="+mn-ea"/>
                <a:cs typeface="+mn-cs"/>
              </a:rPr>
              <a:t>4</a:t>
            </a:r>
          </a:p>
          <a:p>
            <a:r>
              <a:rPr lang="nl-NL" sz="1200" kern="1200" dirty="0" smtClean="0">
                <a:solidFill>
                  <a:schemeClr val="tx1"/>
                </a:solidFill>
                <a:effectLst/>
                <a:latin typeface="+mn-lt"/>
                <a:ea typeface="+mn-ea"/>
                <a:cs typeface="+mn-cs"/>
              </a:rPr>
              <a:t>5</a:t>
            </a:r>
          </a:p>
          <a:p>
            <a:r>
              <a:rPr lang="nl-NL" sz="1200" kern="1200" dirty="0" smtClean="0">
                <a:solidFill>
                  <a:schemeClr val="tx1"/>
                </a:solidFill>
                <a:effectLst/>
                <a:latin typeface="+mn-lt"/>
                <a:ea typeface="+mn-ea"/>
                <a:cs typeface="+mn-cs"/>
              </a:rPr>
              <a:t> </a:t>
            </a:r>
          </a:p>
          <a:p>
            <a:r>
              <a:rPr lang="nl-NL" sz="1200" kern="1200" dirty="0" smtClean="0">
                <a:solidFill>
                  <a:schemeClr val="tx1"/>
                </a:solidFill>
                <a:effectLst/>
                <a:latin typeface="+mn-lt"/>
                <a:ea typeface="+mn-ea"/>
                <a:cs typeface="+mn-cs"/>
              </a:rPr>
              <a:t> </a:t>
            </a:r>
          </a:p>
          <a:p>
            <a:r>
              <a:rPr lang="nl-NL" sz="1200" kern="1200" dirty="0" smtClean="0">
                <a:solidFill>
                  <a:schemeClr val="tx1"/>
                </a:solidFill>
                <a:effectLst/>
                <a:latin typeface="+mn-lt"/>
                <a:ea typeface="+mn-ea"/>
                <a:cs typeface="+mn-cs"/>
              </a:rPr>
              <a:t>Informatie (van de locatie waar de fotografieopdracht gaat plaatsvinden) verzamelen en onderzoeken)</a:t>
            </a:r>
          </a:p>
          <a:p>
            <a:r>
              <a:rPr lang="nl-NL" sz="1200" kern="1200" dirty="0" smtClean="0">
                <a:solidFill>
                  <a:schemeClr val="tx1"/>
                </a:solidFill>
                <a:effectLst/>
                <a:latin typeface="+mn-lt"/>
                <a:ea typeface="+mn-ea"/>
                <a:cs typeface="+mn-cs"/>
              </a:rPr>
              <a:t>0</a:t>
            </a:r>
          </a:p>
          <a:p>
            <a:r>
              <a:rPr lang="nl-NL" sz="1200" kern="1200" dirty="0" smtClean="0">
                <a:solidFill>
                  <a:schemeClr val="tx1"/>
                </a:solidFill>
                <a:effectLst/>
                <a:latin typeface="+mn-lt"/>
                <a:ea typeface="+mn-ea"/>
                <a:cs typeface="+mn-cs"/>
              </a:rPr>
              <a:t>1</a:t>
            </a:r>
          </a:p>
          <a:p>
            <a:r>
              <a:rPr lang="nl-NL" sz="1200" kern="1200" dirty="0" smtClean="0">
                <a:solidFill>
                  <a:schemeClr val="tx1"/>
                </a:solidFill>
                <a:effectLst/>
                <a:latin typeface="+mn-lt"/>
                <a:ea typeface="+mn-ea"/>
                <a:cs typeface="+mn-cs"/>
              </a:rPr>
              <a:t>2</a:t>
            </a:r>
          </a:p>
          <a:p>
            <a:r>
              <a:rPr lang="nl-NL" sz="1200" kern="1200" dirty="0" smtClean="0">
                <a:solidFill>
                  <a:schemeClr val="tx1"/>
                </a:solidFill>
                <a:effectLst/>
                <a:latin typeface="+mn-lt"/>
                <a:ea typeface="+mn-ea"/>
                <a:cs typeface="+mn-cs"/>
              </a:rPr>
              <a:t>3</a:t>
            </a:r>
          </a:p>
          <a:p>
            <a:r>
              <a:rPr lang="nl-NL" sz="1200" kern="1200" dirty="0" smtClean="0">
                <a:solidFill>
                  <a:schemeClr val="tx1"/>
                </a:solidFill>
                <a:effectLst/>
                <a:latin typeface="+mn-lt"/>
                <a:ea typeface="+mn-ea"/>
                <a:cs typeface="+mn-cs"/>
              </a:rPr>
              <a:t>4</a:t>
            </a:r>
          </a:p>
          <a:p>
            <a:r>
              <a:rPr lang="nl-NL" sz="1200" kern="1200" dirty="0" smtClean="0">
                <a:solidFill>
                  <a:schemeClr val="tx1"/>
                </a:solidFill>
                <a:effectLst/>
                <a:latin typeface="+mn-lt"/>
                <a:ea typeface="+mn-ea"/>
                <a:cs typeface="+mn-cs"/>
              </a:rPr>
              <a:t>5</a:t>
            </a:r>
          </a:p>
          <a:p>
            <a:r>
              <a:rPr lang="nl-NL" sz="1200" kern="1200" dirty="0" smtClean="0">
                <a:solidFill>
                  <a:schemeClr val="tx1"/>
                </a:solidFill>
                <a:effectLst/>
                <a:latin typeface="+mn-lt"/>
                <a:ea typeface="+mn-ea"/>
                <a:cs typeface="+mn-cs"/>
              </a:rPr>
              <a:t> </a:t>
            </a:r>
          </a:p>
          <a:p>
            <a:r>
              <a:rPr lang="nl-NL" sz="1200" kern="1200" dirty="0" smtClean="0">
                <a:solidFill>
                  <a:schemeClr val="tx1"/>
                </a:solidFill>
                <a:effectLst/>
                <a:latin typeface="+mn-lt"/>
                <a:ea typeface="+mn-ea"/>
                <a:cs typeface="+mn-cs"/>
              </a:rPr>
              <a:t>Plan van aanpak maken</a:t>
            </a:r>
          </a:p>
          <a:p>
            <a:r>
              <a:rPr lang="nl-NL" sz="1200" kern="1200" dirty="0" smtClean="0">
                <a:solidFill>
                  <a:schemeClr val="tx1"/>
                </a:solidFill>
                <a:effectLst/>
                <a:latin typeface="+mn-lt"/>
                <a:ea typeface="+mn-ea"/>
                <a:cs typeface="+mn-cs"/>
              </a:rPr>
              <a:t>0</a:t>
            </a:r>
          </a:p>
          <a:p>
            <a:r>
              <a:rPr lang="nl-NL" sz="1200" kern="1200" dirty="0" smtClean="0">
                <a:solidFill>
                  <a:schemeClr val="tx1"/>
                </a:solidFill>
                <a:effectLst/>
                <a:latin typeface="+mn-lt"/>
                <a:ea typeface="+mn-ea"/>
                <a:cs typeface="+mn-cs"/>
              </a:rPr>
              <a:t>1</a:t>
            </a:r>
          </a:p>
          <a:p>
            <a:r>
              <a:rPr lang="nl-NL" sz="1200" kern="1200" dirty="0" smtClean="0">
                <a:solidFill>
                  <a:schemeClr val="tx1"/>
                </a:solidFill>
                <a:effectLst/>
                <a:latin typeface="+mn-lt"/>
                <a:ea typeface="+mn-ea"/>
                <a:cs typeface="+mn-cs"/>
              </a:rPr>
              <a:t>2</a:t>
            </a:r>
          </a:p>
          <a:p>
            <a:r>
              <a:rPr lang="nl-NL" sz="1200" kern="1200" dirty="0" smtClean="0">
                <a:solidFill>
                  <a:schemeClr val="tx1"/>
                </a:solidFill>
                <a:effectLst/>
                <a:latin typeface="+mn-lt"/>
                <a:ea typeface="+mn-ea"/>
                <a:cs typeface="+mn-cs"/>
              </a:rPr>
              <a:t>3</a:t>
            </a:r>
          </a:p>
          <a:p>
            <a:r>
              <a:rPr lang="nl-NL" sz="1200" kern="1200" dirty="0" smtClean="0">
                <a:solidFill>
                  <a:schemeClr val="tx1"/>
                </a:solidFill>
                <a:effectLst/>
                <a:latin typeface="+mn-lt"/>
                <a:ea typeface="+mn-ea"/>
                <a:cs typeface="+mn-cs"/>
              </a:rPr>
              <a:t>4</a:t>
            </a:r>
          </a:p>
          <a:p>
            <a:r>
              <a:rPr lang="nl-NL" sz="1200" kern="1200" dirty="0" smtClean="0">
                <a:solidFill>
                  <a:schemeClr val="tx1"/>
                </a:solidFill>
                <a:effectLst/>
                <a:latin typeface="+mn-lt"/>
                <a:ea typeface="+mn-ea"/>
                <a:cs typeface="+mn-cs"/>
              </a:rPr>
              <a:t>5</a:t>
            </a:r>
          </a:p>
          <a:p>
            <a:r>
              <a:rPr lang="nl-NL" sz="1200" kern="1200" dirty="0" smtClean="0">
                <a:solidFill>
                  <a:schemeClr val="tx1"/>
                </a:solidFill>
                <a:effectLst/>
                <a:latin typeface="+mn-lt"/>
                <a:ea typeface="+mn-ea"/>
                <a:cs typeface="+mn-cs"/>
              </a:rPr>
              <a:t> </a:t>
            </a:r>
          </a:p>
          <a:p>
            <a:r>
              <a:rPr lang="nl-NL" sz="1200" kern="1200" dirty="0" smtClean="0">
                <a:solidFill>
                  <a:schemeClr val="tx1"/>
                </a:solidFill>
                <a:effectLst/>
                <a:latin typeface="+mn-lt"/>
                <a:ea typeface="+mn-ea"/>
                <a:cs typeface="+mn-cs"/>
              </a:rPr>
              <a:t> </a:t>
            </a:r>
          </a:p>
          <a:p>
            <a:r>
              <a:rPr lang="nl-NL" sz="1200" kern="1200" dirty="0" smtClean="0">
                <a:solidFill>
                  <a:schemeClr val="tx1"/>
                </a:solidFill>
                <a:effectLst/>
                <a:latin typeface="+mn-lt"/>
                <a:ea typeface="+mn-ea"/>
                <a:cs typeface="+mn-cs"/>
              </a:rPr>
              <a:t>Plan van aanpak met opdrachtgever bespreken</a:t>
            </a:r>
          </a:p>
          <a:p>
            <a:r>
              <a:rPr lang="nl-NL" sz="1200" kern="1200" dirty="0" smtClean="0">
                <a:solidFill>
                  <a:schemeClr val="tx1"/>
                </a:solidFill>
                <a:effectLst/>
                <a:latin typeface="+mn-lt"/>
                <a:ea typeface="+mn-ea"/>
                <a:cs typeface="+mn-cs"/>
              </a:rPr>
              <a:t>0</a:t>
            </a:r>
          </a:p>
          <a:p>
            <a:r>
              <a:rPr lang="nl-NL" sz="1200" kern="1200" dirty="0" smtClean="0">
                <a:solidFill>
                  <a:schemeClr val="tx1"/>
                </a:solidFill>
                <a:effectLst/>
                <a:latin typeface="+mn-lt"/>
                <a:ea typeface="+mn-ea"/>
                <a:cs typeface="+mn-cs"/>
              </a:rPr>
              <a:t>1</a:t>
            </a:r>
          </a:p>
          <a:p>
            <a:r>
              <a:rPr lang="nl-NL" sz="1200" kern="1200" dirty="0" smtClean="0">
                <a:solidFill>
                  <a:schemeClr val="tx1"/>
                </a:solidFill>
                <a:effectLst/>
                <a:latin typeface="+mn-lt"/>
                <a:ea typeface="+mn-ea"/>
                <a:cs typeface="+mn-cs"/>
              </a:rPr>
              <a:t>2</a:t>
            </a:r>
          </a:p>
          <a:p>
            <a:r>
              <a:rPr lang="nl-NL" sz="1200" kern="1200" dirty="0" smtClean="0">
                <a:solidFill>
                  <a:schemeClr val="tx1"/>
                </a:solidFill>
                <a:effectLst/>
                <a:latin typeface="+mn-lt"/>
                <a:ea typeface="+mn-ea"/>
                <a:cs typeface="+mn-cs"/>
              </a:rPr>
              <a:t>3</a:t>
            </a:r>
          </a:p>
          <a:p>
            <a:r>
              <a:rPr lang="nl-NL" sz="1200" kern="1200" dirty="0" smtClean="0">
                <a:solidFill>
                  <a:schemeClr val="tx1"/>
                </a:solidFill>
                <a:effectLst/>
                <a:latin typeface="+mn-lt"/>
                <a:ea typeface="+mn-ea"/>
                <a:cs typeface="+mn-cs"/>
              </a:rPr>
              <a:t>4</a:t>
            </a:r>
          </a:p>
          <a:p>
            <a:r>
              <a:rPr lang="nl-NL" sz="1200" kern="1200" dirty="0" smtClean="0">
                <a:solidFill>
                  <a:schemeClr val="tx1"/>
                </a:solidFill>
                <a:effectLst/>
                <a:latin typeface="+mn-lt"/>
                <a:ea typeface="+mn-ea"/>
                <a:cs typeface="+mn-cs"/>
              </a:rPr>
              <a:t>5</a:t>
            </a:r>
          </a:p>
          <a:p>
            <a:r>
              <a:rPr lang="nl-NL" sz="1200" kern="1200" dirty="0" smtClean="0">
                <a:solidFill>
                  <a:schemeClr val="tx1"/>
                </a:solidFill>
                <a:effectLst/>
                <a:latin typeface="+mn-lt"/>
                <a:ea typeface="+mn-ea"/>
                <a:cs typeface="+mn-cs"/>
              </a:rPr>
              <a:t> </a:t>
            </a:r>
          </a:p>
          <a:p>
            <a:r>
              <a:rPr lang="nl-NL" sz="1200" kern="1200" dirty="0" smtClean="0">
                <a:solidFill>
                  <a:schemeClr val="tx1"/>
                </a:solidFill>
                <a:effectLst/>
                <a:latin typeface="+mn-lt"/>
                <a:ea typeface="+mn-ea"/>
                <a:cs typeface="+mn-cs"/>
              </a:rPr>
              <a:t> </a:t>
            </a:r>
          </a:p>
          <a:p>
            <a:r>
              <a:rPr lang="nl-NL" sz="1200" kern="1200" dirty="0" smtClean="0">
                <a:solidFill>
                  <a:schemeClr val="tx1"/>
                </a:solidFill>
                <a:effectLst/>
                <a:latin typeface="+mn-lt"/>
                <a:ea typeface="+mn-ea"/>
                <a:cs typeface="+mn-cs"/>
              </a:rPr>
              <a:t>Concept definitief maken</a:t>
            </a:r>
          </a:p>
          <a:p>
            <a:r>
              <a:rPr lang="nl-NL" sz="1200" kern="1200" dirty="0" smtClean="0">
                <a:solidFill>
                  <a:schemeClr val="tx1"/>
                </a:solidFill>
                <a:effectLst/>
                <a:latin typeface="+mn-lt"/>
                <a:ea typeface="+mn-ea"/>
                <a:cs typeface="+mn-cs"/>
              </a:rPr>
              <a:t>0</a:t>
            </a:r>
          </a:p>
          <a:p>
            <a:r>
              <a:rPr lang="nl-NL" sz="1200" kern="1200" dirty="0" smtClean="0">
                <a:solidFill>
                  <a:schemeClr val="tx1"/>
                </a:solidFill>
                <a:effectLst/>
                <a:latin typeface="+mn-lt"/>
                <a:ea typeface="+mn-ea"/>
                <a:cs typeface="+mn-cs"/>
              </a:rPr>
              <a:t>2</a:t>
            </a:r>
          </a:p>
          <a:p>
            <a:r>
              <a:rPr lang="nl-NL" sz="1200" kern="1200" dirty="0" smtClean="0">
                <a:solidFill>
                  <a:schemeClr val="tx1"/>
                </a:solidFill>
                <a:effectLst/>
                <a:latin typeface="+mn-lt"/>
                <a:ea typeface="+mn-ea"/>
                <a:cs typeface="+mn-cs"/>
              </a:rPr>
              <a:t>4</a:t>
            </a:r>
          </a:p>
          <a:p>
            <a:r>
              <a:rPr lang="nl-NL" sz="1200" kern="1200" dirty="0" smtClean="0">
                <a:solidFill>
                  <a:schemeClr val="tx1"/>
                </a:solidFill>
                <a:effectLst/>
                <a:latin typeface="+mn-lt"/>
                <a:ea typeface="+mn-ea"/>
                <a:cs typeface="+mn-cs"/>
              </a:rPr>
              <a:t>6</a:t>
            </a:r>
          </a:p>
          <a:p>
            <a:r>
              <a:rPr lang="nl-NL" sz="1200" kern="1200" dirty="0" smtClean="0">
                <a:solidFill>
                  <a:schemeClr val="tx1"/>
                </a:solidFill>
                <a:effectLst/>
                <a:latin typeface="+mn-lt"/>
                <a:ea typeface="+mn-ea"/>
                <a:cs typeface="+mn-cs"/>
              </a:rPr>
              <a:t>8</a:t>
            </a:r>
          </a:p>
          <a:p>
            <a:r>
              <a:rPr lang="nl-NL" sz="1200" kern="1200" dirty="0" smtClean="0">
                <a:solidFill>
                  <a:schemeClr val="tx1"/>
                </a:solidFill>
                <a:effectLst/>
                <a:latin typeface="+mn-lt"/>
                <a:ea typeface="+mn-ea"/>
                <a:cs typeface="+mn-cs"/>
              </a:rPr>
              <a:t>10</a:t>
            </a:r>
          </a:p>
          <a:p>
            <a:r>
              <a:rPr lang="nl-NL" sz="1200" kern="1200" dirty="0" smtClean="0">
                <a:solidFill>
                  <a:schemeClr val="tx1"/>
                </a:solidFill>
                <a:effectLst/>
                <a:latin typeface="+mn-lt"/>
                <a:ea typeface="+mn-ea"/>
                <a:cs typeface="+mn-cs"/>
              </a:rPr>
              <a:t> </a:t>
            </a:r>
          </a:p>
          <a:p>
            <a:r>
              <a:rPr lang="nl-NL" sz="1200" kern="1200" dirty="0" smtClean="0">
                <a:solidFill>
                  <a:schemeClr val="tx1"/>
                </a:solidFill>
                <a:effectLst/>
                <a:latin typeface="+mn-lt"/>
                <a:ea typeface="+mn-ea"/>
                <a:cs typeface="+mn-cs"/>
              </a:rPr>
              <a:t> </a:t>
            </a:r>
          </a:p>
          <a:p>
            <a:r>
              <a:rPr lang="nl-NL" sz="1200" kern="1200" dirty="0" smtClean="0">
                <a:solidFill>
                  <a:schemeClr val="tx1"/>
                </a:solidFill>
                <a:effectLst/>
                <a:latin typeface="+mn-lt"/>
                <a:ea typeface="+mn-ea"/>
                <a:cs typeface="+mn-cs"/>
              </a:rPr>
              <a:t> </a:t>
            </a:r>
          </a:p>
          <a:p>
            <a:r>
              <a:rPr lang="nl-NL" sz="1200" b="1" kern="1200" dirty="0" smtClean="0">
                <a:solidFill>
                  <a:schemeClr val="tx1"/>
                </a:solidFill>
                <a:effectLst/>
                <a:latin typeface="+mn-lt"/>
                <a:ea typeface="+mn-ea"/>
                <a:cs typeface="+mn-cs"/>
              </a:rPr>
              <a:t>Fotografische beelden realiseren en bewerken</a:t>
            </a:r>
          </a:p>
          <a:p>
            <a:r>
              <a:rPr lang="nl-NL" sz="1200" kern="1200" dirty="0" smtClean="0">
                <a:solidFill>
                  <a:schemeClr val="tx1"/>
                </a:solidFill>
                <a:effectLst/>
                <a:latin typeface="+mn-lt"/>
                <a:ea typeface="+mn-ea"/>
                <a:cs typeface="+mn-cs"/>
              </a:rPr>
              <a:t>Aanwijzingen geven aan derden tijdens het maken van de foto- opdracht. </a:t>
            </a:r>
          </a:p>
          <a:p>
            <a:r>
              <a:rPr lang="nl-NL" sz="1200" kern="1200" dirty="0" smtClean="0">
                <a:solidFill>
                  <a:schemeClr val="tx1"/>
                </a:solidFill>
                <a:effectLst/>
                <a:latin typeface="+mn-lt"/>
                <a:ea typeface="+mn-ea"/>
                <a:cs typeface="+mn-cs"/>
              </a:rPr>
              <a:t>0</a:t>
            </a:r>
          </a:p>
          <a:p>
            <a:r>
              <a:rPr lang="nl-NL" sz="1200" kern="1200" dirty="0" smtClean="0">
                <a:solidFill>
                  <a:schemeClr val="tx1"/>
                </a:solidFill>
                <a:effectLst/>
                <a:latin typeface="+mn-lt"/>
                <a:ea typeface="+mn-ea"/>
                <a:cs typeface="+mn-cs"/>
              </a:rPr>
              <a:t>1</a:t>
            </a:r>
          </a:p>
          <a:p>
            <a:r>
              <a:rPr lang="nl-NL" sz="1200" kern="1200" dirty="0" smtClean="0">
                <a:solidFill>
                  <a:schemeClr val="tx1"/>
                </a:solidFill>
                <a:effectLst/>
                <a:latin typeface="+mn-lt"/>
                <a:ea typeface="+mn-ea"/>
                <a:cs typeface="+mn-cs"/>
              </a:rPr>
              <a:t>2</a:t>
            </a:r>
          </a:p>
          <a:p>
            <a:r>
              <a:rPr lang="nl-NL" sz="1200" kern="1200" dirty="0" smtClean="0">
                <a:solidFill>
                  <a:schemeClr val="tx1"/>
                </a:solidFill>
                <a:effectLst/>
                <a:latin typeface="+mn-lt"/>
                <a:ea typeface="+mn-ea"/>
                <a:cs typeface="+mn-cs"/>
              </a:rPr>
              <a:t>3</a:t>
            </a:r>
          </a:p>
          <a:p>
            <a:r>
              <a:rPr lang="nl-NL" sz="1200" kern="1200" dirty="0" smtClean="0">
                <a:solidFill>
                  <a:schemeClr val="tx1"/>
                </a:solidFill>
                <a:effectLst/>
                <a:latin typeface="+mn-lt"/>
                <a:ea typeface="+mn-ea"/>
                <a:cs typeface="+mn-cs"/>
              </a:rPr>
              <a:t>4</a:t>
            </a:r>
          </a:p>
          <a:p>
            <a:r>
              <a:rPr lang="nl-NL" sz="1200" kern="1200" dirty="0" smtClean="0">
                <a:solidFill>
                  <a:schemeClr val="tx1"/>
                </a:solidFill>
                <a:effectLst/>
                <a:latin typeface="+mn-lt"/>
                <a:ea typeface="+mn-ea"/>
                <a:cs typeface="+mn-cs"/>
              </a:rPr>
              <a:t>5</a:t>
            </a:r>
          </a:p>
          <a:p>
            <a:r>
              <a:rPr lang="nl-NL" sz="1200" kern="1200" dirty="0" smtClean="0">
                <a:solidFill>
                  <a:schemeClr val="tx1"/>
                </a:solidFill>
                <a:effectLst/>
                <a:latin typeface="+mn-lt"/>
                <a:ea typeface="+mn-ea"/>
                <a:cs typeface="+mn-cs"/>
              </a:rPr>
              <a:t> </a:t>
            </a:r>
          </a:p>
          <a:p>
            <a:r>
              <a:rPr lang="nl-NL" sz="1200" kern="1200" dirty="0" smtClean="0">
                <a:solidFill>
                  <a:schemeClr val="tx1"/>
                </a:solidFill>
                <a:effectLst/>
                <a:latin typeface="+mn-lt"/>
                <a:ea typeface="+mn-ea"/>
                <a:cs typeface="+mn-cs"/>
              </a:rPr>
              <a:t> </a:t>
            </a:r>
          </a:p>
          <a:p>
            <a:r>
              <a:rPr lang="nl-NL" sz="1200" kern="1200" dirty="0" smtClean="0">
                <a:solidFill>
                  <a:schemeClr val="tx1"/>
                </a:solidFill>
                <a:effectLst/>
                <a:latin typeface="+mn-lt"/>
                <a:ea typeface="+mn-ea"/>
                <a:cs typeface="+mn-cs"/>
              </a:rPr>
              <a:t>Fotografieapparatuur en materiaal verzamelen, opbouwen, aansluiten en na afloop weer afbreken. </a:t>
            </a:r>
          </a:p>
          <a:p>
            <a:r>
              <a:rPr lang="nl-NL" sz="1200" kern="1200" dirty="0" smtClean="0">
                <a:solidFill>
                  <a:schemeClr val="tx1"/>
                </a:solidFill>
                <a:effectLst/>
                <a:latin typeface="+mn-lt"/>
                <a:ea typeface="+mn-ea"/>
                <a:cs typeface="+mn-cs"/>
              </a:rPr>
              <a:t>0</a:t>
            </a:r>
          </a:p>
          <a:p>
            <a:r>
              <a:rPr lang="nl-NL" sz="1200" kern="1200" dirty="0" smtClean="0">
                <a:solidFill>
                  <a:schemeClr val="tx1"/>
                </a:solidFill>
                <a:effectLst/>
                <a:latin typeface="+mn-lt"/>
                <a:ea typeface="+mn-ea"/>
                <a:cs typeface="+mn-cs"/>
              </a:rPr>
              <a:t>1</a:t>
            </a:r>
          </a:p>
          <a:p>
            <a:r>
              <a:rPr lang="nl-NL" sz="1200" kern="1200" dirty="0" smtClean="0">
                <a:solidFill>
                  <a:schemeClr val="tx1"/>
                </a:solidFill>
                <a:effectLst/>
                <a:latin typeface="+mn-lt"/>
                <a:ea typeface="+mn-ea"/>
                <a:cs typeface="+mn-cs"/>
              </a:rPr>
              <a:t>2</a:t>
            </a:r>
          </a:p>
          <a:p>
            <a:r>
              <a:rPr lang="nl-NL" sz="1200" kern="1200" dirty="0" smtClean="0">
                <a:solidFill>
                  <a:schemeClr val="tx1"/>
                </a:solidFill>
                <a:effectLst/>
                <a:latin typeface="+mn-lt"/>
                <a:ea typeface="+mn-ea"/>
                <a:cs typeface="+mn-cs"/>
              </a:rPr>
              <a:t>3</a:t>
            </a:r>
          </a:p>
          <a:p>
            <a:r>
              <a:rPr lang="nl-NL" sz="1200" kern="1200" dirty="0" smtClean="0">
                <a:solidFill>
                  <a:schemeClr val="tx1"/>
                </a:solidFill>
                <a:effectLst/>
                <a:latin typeface="+mn-lt"/>
                <a:ea typeface="+mn-ea"/>
                <a:cs typeface="+mn-cs"/>
              </a:rPr>
              <a:t>4</a:t>
            </a:r>
          </a:p>
          <a:p>
            <a:r>
              <a:rPr lang="nl-NL" sz="1200" kern="1200" dirty="0" smtClean="0">
                <a:solidFill>
                  <a:schemeClr val="tx1"/>
                </a:solidFill>
                <a:effectLst/>
                <a:latin typeface="+mn-lt"/>
                <a:ea typeface="+mn-ea"/>
                <a:cs typeface="+mn-cs"/>
              </a:rPr>
              <a:t>5</a:t>
            </a:r>
          </a:p>
          <a:p>
            <a:r>
              <a:rPr lang="nl-NL" sz="1200" kern="1200" dirty="0" smtClean="0">
                <a:solidFill>
                  <a:schemeClr val="tx1"/>
                </a:solidFill>
                <a:effectLst/>
                <a:latin typeface="+mn-lt"/>
                <a:ea typeface="+mn-ea"/>
                <a:cs typeface="+mn-cs"/>
              </a:rPr>
              <a:t> </a:t>
            </a:r>
          </a:p>
          <a:p>
            <a:r>
              <a:rPr lang="nl-NL" sz="1200" kern="1200" dirty="0" smtClean="0">
                <a:solidFill>
                  <a:schemeClr val="tx1"/>
                </a:solidFill>
                <a:effectLst/>
                <a:latin typeface="+mn-lt"/>
                <a:ea typeface="+mn-ea"/>
                <a:cs typeface="+mn-cs"/>
              </a:rPr>
              <a:t> </a:t>
            </a:r>
          </a:p>
          <a:p>
            <a:r>
              <a:rPr lang="nl-NL" sz="1200" kern="1200" dirty="0" smtClean="0">
                <a:solidFill>
                  <a:schemeClr val="tx1"/>
                </a:solidFill>
                <a:effectLst/>
                <a:latin typeface="+mn-lt"/>
                <a:ea typeface="+mn-ea"/>
                <a:cs typeface="+mn-cs"/>
              </a:rPr>
              <a:t>De opnamelocatie optimaliseren en het te fotograferen onderwerp stileren. </a:t>
            </a:r>
          </a:p>
          <a:p>
            <a:r>
              <a:rPr lang="nl-NL" sz="1200" kern="1200" dirty="0" smtClean="0">
                <a:solidFill>
                  <a:schemeClr val="tx1"/>
                </a:solidFill>
                <a:effectLst/>
                <a:latin typeface="+mn-lt"/>
                <a:ea typeface="+mn-ea"/>
                <a:cs typeface="+mn-cs"/>
              </a:rPr>
              <a:t>0</a:t>
            </a:r>
          </a:p>
          <a:p>
            <a:r>
              <a:rPr lang="nl-NL" sz="1200" kern="1200" dirty="0" smtClean="0">
                <a:solidFill>
                  <a:schemeClr val="tx1"/>
                </a:solidFill>
                <a:effectLst/>
                <a:latin typeface="+mn-lt"/>
                <a:ea typeface="+mn-ea"/>
                <a:cs typeface="+mn-cs"/>
              </a:rPr>
              <a:t>1</a:t>
            </a:r>
          </a:p>
          <a:p>
            <a:r>
              <a:rPr lang="nl-NL" sz="1200" kern="1200" dirty="0" smtClean="0">
                <a:solidFill>
                  <a:schemeClr val="tx1"/>
                </a:solidFill>
                <a:effectLst/>
                <a:latin typeface="+mn-lt"/>
                <a:ea typeface="+mn-ea"/>
                <a:cs typeface="+mn-cs"/>
              </a:rPr>
              <a:t>2</a:t>
            </a:r>
          </a:p>
          <a:p>
            <a:r>
              <a:rPr lang="nl-NL" sz="1200" kern="1200" dirty="0" smtClean="0">
                <a:solidFill>
                  <a:schemeClr val="tx1"/>
                </a:solidFill>
                <a:effectLst/>
                <a:latin typeface="+mn-lt"/>
                <a:ea typeface="+mn-ea"/>
                <a:cs typeface="+mn-cs"/>
              </a:rPr>
              <a:t>3</a:t>
            </a:r>
          </a:p>
          <a:p>
            <a:r>
              <a:rPr lang="nl-NL" sz="1200" kern="1200" dirty="0" smtClean="0">
                <a:solidFill>
                  <a:schemeClr val="tx1"/>
                </a:solidFill>
                <a:effectLst/>
                <a:latin typeface="+mn-lt"/>
                <a:ea typeface="+mn-ea"/>
                <a:cs typeface="+mn-cs"/>
              </a:rPr>
              <a:t>4</a:t>
            </a:r>
          </a:p>
          <a:p>
            <a:r>
              <a:rPr lang="nl-NL" sz="1200" kern="1200" dirty="0" smtClean="0">
                <a:solidFill>
                  <a:schemeClr val="tx1"/>
                </a:solidFill>
                <a:effectLst/>
                <a:latin typeface="+mn-lt"/>
                <a:ea typeface="+mn-ea"/>
                <a:cs typeface="+mn-cs"/>
              </a:rPr>
              <a:t>5</a:t>
            </a:r>
          </a:p>
          <a:p>
            <a:r>
              <a:rPr lang="nl-NL" sz="1200" kern="1200" dirty="0" smtClean="0">
                <a:solidFill>
                  <a:schemeClr val="tx1"/>
                </a:solidFill>
                <a:effectLst/>
                <a:latin typeface="+mn-lt"/>
                <a:ea typeface="+mn-ea"/>
                <a:cs typeface="+mn-cs"/>
              </a:rPr>
              <a:t> </a:t>
            </a:r>
          </a:p>
          <a:p>
            <a:r>
              <a:rPr lang="nl-NL" sz="1200" kern="1200" dirty="0" smtClean="0">
                <a:solidFill>
                  <a:schemeClr val="tx1"/>
                </a:solidFill>
                <a:effectLst/>
                <a:latin typeface="+mn-lt"/>
                <a:ea typeface="+mn-ea"/>
                <a:cs typeface="+mn-cs"/>
              </a:rPr>
              <a:t> </a:t>
            </a:r>
          </a:p>
          <a:p>
            <a:r>
              <a:rPr lang="nl-NL" sz="1200" kern="1200" dirty="0" smtClean="0">
                <a:solidFill>
                  <a:schemeClr val="tx1"/>
                </a:solidFill>
                <a:effectLst/>
                <a:latin typeface="+mn-lt"/>
                <a:ea typeface="+mn-ea"/>
                <a:cs typeface="+mn-cs"/>
              </a:rPr>
              <a:t>Fotografieapparatuur bedienen bij producties en opnames maken. </a:t>
            </a:r>
          </a:p>
          <a:p>
            <a:r>
              <a:rPr lang="nl-NL" sz="1200" kern="1200" dirty="0" smtClean="0">
                <a:solidFill>
                  <a:schemeClr val="tx1"/>
                </a:solidFill>
                <a:effectLst/>
                <a:latin typeface="+mn-lt"/>
                <a:ea typeface="+mn-ea"/>
                <a:cs typeface="+mn-cs"/>
              </a:rPr>
              <a:t>0</a:t>
            </a:r>
          </a:p>
          <a:p>
            <a:r>
              <a:rPr lang="nl-NL" sz="1200" kern="1200" dirty="0" smtClean="0">
                <a:solidFill>
                  <a:schemeClr val="tx1"/>
                </a:solidFill>
                <a:effectLst/>
                <a:latin typeface="+mn-lt"/>
                <a:ea typeface="+mn-ea"/>
                <a:cs typeface="+mn-cs"/>
              </a:rPr>
              <a:t>1</a:t>
            </a:r>
          </a:p>
          <a:p>
            <a:r>
              <a:rPr lang="nl-NL" sz="1200" kern="1200" dirty="0" smtClean="0">
                <a:solidFill>
                  <a:schemeClr val="tx1"/>
                </a:solidFill>
                <a:effectLst/>
                <a:latin typeface="+mn-lt"/>
                <a:ea typeface="+mn-ea"/>
                <a:cs typeface="+mn-cs"/>
              </a:rPr>
              <a:t>2</a:t>
            </a:r>
          </a:p>
          <a:p>
            <a:r>
              <a:rPr lang="nl-NL" sz="1200" kern="1200" dirty="0" smtClean="0">
                <a:solidFill>
                  <a:schemeClr val="tx1"/>
                </a:solidFill>
                <a:effectLst/>
                <a:latin typeface="+mn-lt"/>
                <a:ea typeface="+mn-ea"/>
                <a:cs typeface="+mn-cs"/>
              </a:rPr>
              <a:t>3</a:t>
            </a:r>
          </a:p>
          <a:p>
            <a:r>
              <a:rPr lang="nl-NL" sz="1200" kern="1200" dirty="0" smtClean="0">
                <a:solidFill>
                  <a:schemeClr val="tx1"/>
                </a:solidFill>
                <a:effectLst/>
                <a:latin typeface="+mn-lt"/>
                <a:ea typeface="+mn-ea"/>
                <a:cs typeface="+mn-cs"/>
              </a:rPr>
              <a:t>4</a:t>
            </a:r>
          </a:p>
          <a:p>
            <a:r>
              <a:rPr lang="nl-NL" sz="1200" kern="1200" dirty="0" smtClean="0">
                <a:solidFill>
                  <a:schemeClr val="tx1"/>
                </a:solidFill>
                <a:effectLst/>
                <a:latin typeface="+mn-lt"/>
                <a:ea typeface="+mn-ea"/>
                <a:cs typeface="+mn-cs"/>
              </a:rPr>
              <a:t>5</a:t>
            </a:r>
          </a:p>
          <a:p>
            <a:r>
              <a:rPr lang="nl-NL" sz="1200" kern="1200" dirty="0" smtClean="0">
                <a:solidFill>
                  <a:schemeClr val="tx1"/>
                </a:solidFill>
                <a:effectLst/>
                <a:latin typeface="+mn-lt"/>
                <a:ea typeface="+mn-ea"/>
                <a:cs typeface="+mn-cs"/>
              </a:rPr>
              <a:t> </a:t>
            </a:r>
          </a:p>
          <a:p>
            <a:r>
              <a:rPr lang="nl-NL" sz="1200" kern="1200" dirty="0" smtClean="0">
                <a:solidFill>
                  <a:schemeClr val="tx1"/>
                </a:solidFill>
                <a:effectLst/>
                <a:latin typeface="+mn-lt"/>
                <a:ea typeface="+mn-ea"/>
                <a:cs typeface="+mn-cs"/>
              </a:rPr>
              <a:t> </a:t>
            </a:r>
          </a:p>
          <a:p>
            <a:r>
              <a:rPr lang="nl-NL" sz="1200" kern="1200" dirty="0" smtClean="0">
                <a:solidFill>
                  <a:schemeClr val="tx1"/>
                </a:solidFill>
                <a:effectLst/>
                <a:latin typeface="+mn-lt"/>
                <a:ea typeface="+mn-ea"/>
                <a:cs typeface="+mn-cs"/>
              </a:rPr>
              <a:t>Fotografie beelden selecteren voor bewerking </a:t>
            </a:r>
          </a:p>
          <a:p>
            <a:r>
              <a:rPr lang="nl-NL" sz="1200" kern="1200" dirty="0" smtClean="0">
                <a:solidFill>
                  <a:schemeClr val="tx1"/>
                </a:solidFill>
                <a:effectLst/>
                <a:latin typeface="+mn-lt"/>
                <a:ea typeface="+mn-ea"/>
                <a:cs typeface="+mn-cs"/>
              </a:rPr>
              <a:t>0</a:t>
            </a:r>
          </a:p>
          <a:p>
            <a:r>
              <a:rPr lang="nl-NL" sz="1200" kern="1200" dirty="0" smtClean="0">
                <a:solidFill>
                  <a:schemeClr val="tx1"/>
                </a:solidFill>
                <a:effectLst/>
                <a:latin typeface="+mn-lt"/>
                <a:ea typeface="+mn-ea"/>
                <a:cs typeface="+mn-cs"/>
              </a:rPr>
              <a:t>1</a:t>
            </a:r>
          </a:p>
          <a:p>
            <a:r>
              <a:rPr lang="nl-NL" sz="1200" kern="1200" dirty="0" smtClean="0">
                <a:solidFill>
                  <a:schemeClr val="tx1"/>
                </a:solidFill>
                <a:effectLst/>
                <a:latin typeface="+mn-lt"/>
                <a:ea typeface="+mn-ea"/>
                <a:cs typeface="+mn-cs"/>
              </a:rPr>
              <a:t>2</a:t>
            </a:r>
          </a:p>
          <a:p>
            <a:r>
              <a:rPr lang="nl-NL" sz="1200" kern="1200" dirty="0" smtClean="0">
                <a:solidFill>
                  <a:schemeClr val="tx1"/>
                </a:solidFill>
                <a:effectLst/>
                <a:latin typeface="+mn-lt"/>
                <a:ea typeface="+mn-ea"/>
                <a:cs typeface="+mn-cs"/>
              </a:rPr>
              <a:t>3</a:t>
            </a:r>
          </a:p>
          <a:p>
            <a:r>
              <a:rPr lang="nl-NL" sz="1200" kern="1200" dirty="0" smtClean="0">
                <a:solidFill>
                  <a:schemeClr val="tx1"/>
                </a:solidFill>
                <a:effectLst/>
                <a:latin typeface="+mn-lt"/>
                <a:ea typeface="+mn-ea"/>
                <a:cs typeface="+mn-cs"/>
              </a:rPr>
              <a:t>4</a:t>
            </a:r>
          </a:p>
          <a:p>
            <a:r>
              <a:rPr lang="nl-NL" sz="1200" kern="1200" dirty="0" smtClean="0">
                <a:solidFill>
                  <a:schemeClr val="tx1"/>
                </a:solidFill>
                <a:effectLst/>
                <a:latin typeface="+mn-lt"/>
                <a:ea typeface="+mn-ea"/>
                <a:cs typeface="+mn-cs"/>
              </a:rPr>
              <a:t>5</a:t>
            </a:r>
          </a:p>
          <a:p>
            <a:r>
              <a:rPr lang="nl-NL" sz="1200" kern="1200" dirty="0" smtClean="0">
                <a:solidFill>
                  <a:schemeClr val="tx1"/>
                </a:solidFill>
                <a:effectLst/>
                <a:latin typeface="+mn-lt"/>
                <a:ea typeface="+mn-ea"/>
                <a:cs typeface="+mn-cs"/>
              </a:rPr>
              <a:t> </a:t>
            </a:r>
          </a:p>
          <a:p>
            <a:r>
              <a:rPr lang="nl-NL" sz="1200" kern="1200" dirty="0" smtClean="0">
                <a:solidFill>
                  <a:schemeClr val="tx1"/>
                </a:solidFill>
                <a:effectLst/>
                <a:latin typeface="+mn-lt"/>
                <a:ea typeface="+mn-ea"/>
                <a:cs typeface="+mn-cs"/>
              </a:rPr>
              <a:t> </a:t>
            </a:r>
          </a:p>
          <a:p>
            <a:r>
              <a:rPr lang="nl-NL" sz="1200" kern="1200" dirty="0" smtClean="0">
                <a:solidFill>
                  <a:schemeClr val="tx1"/>
                </a:solidFill>
                <a:effectLst/>
                <a:latin typeface="+mn-lt"/>
                <a:ea typeface="+mn-ea"/>
                <a:cs typeface="+mn-cs"/>
              </a:rPr>
              <a:t>Fotografie beelden bewerken</a:t>
            </a:r>
          </a:p>
          <a:p>
            <a:r>
              <a:rPr lang="nl-NL" sz="1200" kern="1200" dirty="0" smtClean="0">
                <a:solidFill>
                  <a:schemeClr val="tx1"/>
                </a:solidFill>
                <a:effectLst/>
                <a:latin typeface="+mn-lt"/>
                <a:ea typeface="+mn-ea"/>
                <a:cs typeface="+mn-cs"/>
              </a:rPr>
              <a:t>0</a:t>
            </a:r>
          </a:p>
          <a:p>
            <a:r>
              <a:rPr lang="nl-NL" sz="1200" kern="1200" dirty="0" smtClean="0">
                <a:solidFill>
                  <a:schemeClr val="tx1"/>
                </a:solidFill>
                <a:effectLst/>
                <a:latin typeface="+mn-lt"/>
                <a:ea typeface="+mn-ea"/>
                <a:cs typeface="+mn-cs"/>
              </a:rPr>
              <a:t>1</a:t>
            </a:r>
          </a:p>
          <a:p>
            <a:r>
              <a:rPr lang="nl-NL" sz="1200" kern="1200" dirty="0" smtClean="0">
                <a:solidFill>
                  <a:schemeClr val="tx1"/>
                </a:solidFill>
                <a:effectLst/>
                <a:latin typeface="+mn-lt"/>
                <a:ea typeface="+mn-ea"/>
                <a:cs typeface="+mn-cs"/>
              </a:rPr>
              <a:t>2</a:t>
            </a:r>
          </a:p>
          <a:p>
            <a:r>
              <a:rPr lang="nl-NL" sz="1200" kern="1200" dirty="0" smtClean="0">
                <a:solidFill>
                  <a:schemeClr val="tx1"/>
                </a:solidFill>
                <a:effectLst/>
                <a:latin typeface="+mn-lt"/>
                <a:ea typeface="+mn-ea"/>
                <a:cs typeface="+mn-cs"/>
              </a:rPr>
              <a:t>3</a:t>
            </a:r>
          </a:p>
          <a:p>
            <a:r>
              <a:rPr lang="nl-NL" sz="1200" kern="1200" dirty="0" smtClean="0">
                <a:solidFill>
                  <a:schemeClr val="tx1"/>
                </a:solidFill>
                <a:effectLst/>
                <a:latin typeface="+mn-lt"/>
                <a:ea typeface="+mn-ea"/>
                <a:cs typeface="+mn-cs"/>
              </a:rPr>
              <a:t>4</a:t>
            </a:r>
          </a:p>
          <a:p>
            <a:r>
              <a:rPr lang="nl-NL" sz="1200" kern="1200" dirty="0" smtClean="0">
                <a:solidFill>
                  <a:schemeClr val="tx1"/>
                </a:solidFill>
                <a:effectLst/>
                <a:latin typeface="+mn-lt"/>
                <a:ea typeface="+mn-ea"/>
                <a:cs typeface="+mn-cs"/>
              </a:rPr>
              <a:t>5</a:t>
            </a:r>
          </a:p>
          <a:p>
            <a:r>
              <a:rPr lang="nl-NL" sz="1200" kern="1200" dirty="0" smtClean="0">
                <a:solidFill>
                  <a:schemeClr val="tx1"/>
                </a:solidFill>
                <a:effectLst/>
                <a:latin typeface="+mn-lt"/>
                <a:ea typeface="+mn-ea"/>
                <a:cs typeface="+mn-cs"/>
              </a:rPr>
              <a:t> </a:t>
            </a:r>
          </a:p>
          <a:p>
            <a:r>
              <a:rPr lang="nl-NL" sz="1200" kern="1200" dirty="0" smtClean="0">
                <a:solidFill>
                  <a:schemeClr val="tx1"/>
                </a:solidFill>
                <a:effectLst/>
                <a:latin typeface="+mn-lt"/>
                <a:ea typeface="+mn-ea"/>
                <a:cs typeface="+mn-cs"/>
              </a:rPr>
              <a:t> </a:t>
            </a:r>
          </a:p>
          <a:p>
            <a:r>
              <a:rPr lang="nl-NL" sz="1200" b="1" kern="1200" dirty="0" smtClean="0">
                <a:solidFill>
                  <a:schemeClr val="tx1"/>
                </a:solidFill>
                <a:effectLst/>
                <a:latin typeface="+mn-lt"/>
                <a:ea typeface="+mn-ea"/>
                <a:cs typeface="+mn-cs"/>
              </a:rPr>
              <a:t>Foto- apparatuur en materiaal onderhouden en beheren</a:t>
            </a:r>
          </a:p>
          <a:p>
            <a:r>
              <a:rPr lang="nl-NL" sz="1200" kern="1200" dirty="0" smtClean="0">
                <a:solidFill>
                  <a:schemeClr val="tx1"/>
                </a:solidFill>
                <a:effectLst/>
                <a:latin typeface="+mn-lt"/>
                <a:ea typeface="+mn-ea"/>
                <a:cs typeface="+mn-cs"/>
              </a:rPr>
              <a:t>Fotografie materialen en apparatuur controleren en eenvoudig onderhoud verrichten. </a:t>
            </a:r>
          </a:p>
          <a:p>
            <a:r>
              <a:rPr lang="nl-NL" sz="1200" kern="1200" dirty="0" smtClean="0">
                <a:solidFill>
                  <a:schemeClr val="tx1"/>
                </a:solidFill>
                <a:effectLst/>
                <a:latin typeface="+mn-lt"/>
                <a:ea typeface="+mn-ea"/>
                <a:cs typeface="+mn-cs"/>
              </a:rPr>
              <a:t>0</a:t>
            </a:r>
          </a:p>
          <a:p>
            <a:r>
              <a:rPr lang="nl-NL" sz="1200" kern="1200" dirty="0" smtClean="0">
                <a:solidFill>
                  <a:schemeClr val="tx1"/>
                </a:solidFill>
                <a:effectLst/>
                <a:latin typeface="+mn-lt"/>
                <a:ea typeface="+mn-ea"/>
                <a:cs typeface="+mn-cs"/>
              </a:rPr>
              <a:t>1</a:t>
            </a:r>
          </a:p>
          <a:p>
            <a:r>
              <a:rPr lang="nl-NL" sz="1200" kern="1200" dirty="0" smtClean="0">
                <a:solidFill>
                  <a:schemeClr val="tx1"/>
                </a:solidFill>
                <a:effectLst/>
                <a:latin typeface="+mn-lt"/>
                <a:ea typeface="+mn-ea"/>
                <a:cs typeface="+mn-cs"/>
              </a:rPr>
              <a:t>2</a:t>
            </a:r>
          </a:p>
          <a:p>
            <a:r>
              <a:rPr lang="nl-NL" sz="1200" kern="1200" dirty="0" smtClean="0">
                <a:solidFill>
                  <a:schemeClr val="tx1"/>
                </a:solidFill>
                <a:effectLst/>
                <a:latin typeface="+mn-lt"/>
                <a:ea typeface="+mn-ea"/>
                <a:cs typeface="+mn-cs"/>
              </a:rPr>
              <a:t>3</a:t>
            </a:r>
          </a:p>
          <a:p>
            <a:r>
              <a:rPr lang="nl-NL" sz="1200" kern="1200" dirty="0" smtClean="0">
                <a:solidFill>
                  <a:schemeClr val="tx1"/>
                </a:solidFill>
                <a:effectLst/>
                <a:latin typeface="+mn-lt"/>
                <a:ea typeface="+mn-ea"/>
                <a:cs typeface="+mn-cs"/>
              </a:rPr>
              <a:t>4</a:t>
            </a:r>
          </a:p>
          <a:p>
            <a:r>
              <a:rPr lang="nl-NL" sz="1200" kern="1200" dirty="0" smtClean="0">
                <a:solidFill>
                  <a:schemeClr val="tx1"/>
                </a:solidFill>
                <a:effectLst/>
                <a:latin typeface="+mn-lt"/>
                <a:ea typeface="+mn-ea"/>
                <a:cs typeface="+mn-cs"/>
              </a:rPr>
              <a:t>5</a:t>
            </a:r>
          </a:p>
          <a:p>
            <a:r>
              <a:rPr lang="nl-NL" sz="1200" kern="1200" dirty="0" smtClean="0">
                <a:solidFill>
                  <a:schemeClr val="tx1"/>
                </a:solidFill>
                <a:effectLst/>
                <a:latin typeface="+mn-lt"/>
                <a:ea typeface="+mn-ea"/>
                <a:cs typeface="+mn-cs"/>
              </a:rPr>
              <a:t> </a:t>
            </a:r>
          </a:p>
          <a:p>
            <a:r>
              <a:rPr lang="nl-NL" sz="1200" kern="1200" dirty="0" smtClean="0">
                <a:solidFill>
                  <a:schemeClr val="tx1"/>
                </a:solidFill>
                <a:effectLst/>
                <a:latin typeface="+mn-lt"/>
                <a:ea typeface="+mn-ea"/>
                <a:cs typeface="+mn-cs"/>
              </a:rPr>
              <a:t> </a:t>
            </a:r>
          </a:p>
          <a:p>
            <a:r>
              <a:rPr lang="nl-NL" sz="1200" kern="1200" dirty="0" smtClean="0">
                <a:solidFill>
                  <a:schemeClr val="tx1"/>
                </a:solidFill>
                <a:effectLst/>
                <a:latin typeface="+mn-lt"/>
                <a:ea typeface="+mn-ea"/>
                <a:cs typeface="+mn-cs"/>
              </a:rPr>
              <a:t>Een archief beheren. </a:t>
            </a:r>
          </a:p>
          <a:p>
            <a:r>
              <a:rPr lang="nl-NL" sz="1200" kern="1200" dirty="0" smtClean="0">
                <a:solidFill>
                  <a:schemeClr val="tx1"/>
                </a:solidFill>
                <a:effectLst/>
                <a:latin typeface="+mn-lt"/>
                <a:ea typeface="+mn-ea"/>
                <a:cs typeface="+mn-cs"/>
              </a:rPr>
              <a:t>0</a:t>
            </a:r>
          </a:p>
          <a:p>
            <a:r>
              <a:rPr lang="nl-NL" sz="1200" kern="1200" dirty="0" smtClean="0">
                <a:solidFill>
                  <a:schemeClr val="tx1"/>
                </a:solidFill>
                <a:effectLst/>
                <a:latin typeface="+mn-lt"/>
                <a:ea typeface="+mn-ea"/>
                <a:cs typeface="+mn-cs"/>
              </a:rPr>
              <a:t>1</a:t>
            </a:r>
          </a:p>
          <a:p>
            <a:r>
              <a:rPr lang="nl-NL" sz="1200" kern="1200" dirty="0" smtClean="0">
                <a:solidFill>
                  <a:schemeClr val="tx1"/>
                </a:solidFill>
                <a:effectLst/>
                <a:latin typeface="+mn-lt"/>
                <a:ea typeface="+mn-ea"/>
                <a:cs typeface="+mn-cs"/>
              </a:rPr>
              <a:t>2</a:t>
            </a:r>
          </a:p>
          <a:p>
            <a:r>
              <a:rPr lang="nl-NL" sz="1200" kern="1200" dirty="0" smtClean="0">
                <a:solidFill>
                  <a:schemeClr val="tx1"/>
                </a:solidFill>
                <a:effectLst/>
                <a:latin typeface="+mn-lt"/>
                <a:ea typeface="+mn-ea"/>
                <a:cs typeface="+mn-cs"/>
              </a:rPr>
              <a:t>3</a:t>
            </a:r>
          </a:p>
          <a:p>
            <a:r>
              <a:rPr lang="nl-NL" sz="1200" kern="1200" dirty="0" smtClean="0">
                <a:solidFill>
                  <a:schemeClr val="tx1"/>
                </a:solidFill>
                <a:effectLst/>
                <a:latin typeface="+mn-lt"/>
                <a:ea typeface="+mn-ea"/>
                <a:cs typeface="+mn-cs"/>
              </a:rPr>
              <a:t>4</a:t>
            </a:r>
          </a:p>
          <a:p>
            <a:r>
              <a:rPr lang="nl-NL" sz="1200" kern="1200" dirty="0" smtClean="0">
                <a:solidFill>
                  <a:schemeClr val="tx1"/>
                </a:solidFill>
                <a:effectLst/>
                <a:latin typeface="+mn-lt"/>
                <a:ea typeface="+mn-ea"/>
                <a:cs typeface="+mn-cs"/>
              </a:rPr>
              <a:t>5</a:t>
            </a:r>
          </a:p>
          <a:p>
            <a:r>
              <a:rPr lang="nl-NL" sz="1200" kern="1200" dirty="0" smtClean="0">
                <a:solidFill>
                  <a:schemeClr val="tx1"/>
                </a:solidFill>
                <a:effectLst/>
                <a:latin typeface="+mn-lt"/>
                <a:ea typeface="+mn-ea"/>
                <a:cs typeface="+mn-cs"/>
              </a:rPr>
              <a:t> </a:t>
            </a:r>
          </a:p>
          <a:p>
            <a:r>
              <a:rPr lang="nl-NL" sz="1200" kern="1200" dirty="0" smtClean="0">
                <a:solidFill>
                  <a:schemeClr val="tx1"/>
                </a:solidFill>
                <a:effectLst/>
                <a:latin typeface="+mn-lt"/>
                <a:ea typeface="+mn-ea"/>
                <a:cs typeface="+mn-cs"/>
              </a:rPr>
              <a:t> </a:t>
            </a:r>
          </a:p>
          <a:p>
            <a:r>
              <a:rPr lang="nl-NL" sz="1200" b="1" kern="1200" dirty="0" smtClean="0">
                <a:solidFill>
                  <a:schemeClr val="tx1"/>
                </a:solidFill>
                <a:effectLst/>
                <a:latin typeface="+mn-lt"/>
                <a:ea typeface="+mn-ea"/>
                <a:cs typeface="+mn-cs"/>
              </a:rPr>
              <a:t>Fotografiewerk presenteren en promoten</a:t>
            </a:r>
          </a:p>
          <a:p>
            <a:r>
              <a:rPr lang="nl-NL" sz="1200" kern="1200" dirty="0" smtClean="0">
                <a:solidFill>
                  <a:schemeClr val="tx1"/>
                </a:solidFill>
                <a:effectLst/>
                <a:latin typeface="+mn-lt"/>
                <a:ea typeface="+mn-ea"/>
                <a:cs typeface="+mn-cs"/>
              </a:rPr>
              <a:t>Effectieve vorm en inhoud geven aan de presentatie</a:t>
            </a:r>
          </a:p>
          <a:p>
            <a:r>
              <a:rPr lang="nl-NL" sz="1200" kern="1200" dirty="0" smtClean="0">
                <a:solidFill>
                  <a:schemeClr val="tx1"/>
                </a:solidFill>
                <a:effectLst/>
                <a:latin typeface="+mn-lt"/>
                <a:ea typeface="+mn-ea"/>
                <a:cs typeface="+mn-cs"/>
              </a:rPr>
              <a:t>0</a:t>
            </a:r>
          </a:p>
          <a:p>
            <a:r>
              <a:rPr lang="nl-NL" sz="1200" kern="1200" dirty="0" smtClean="0">
                <a:solidFill>
                  <a:schemeClr val="tx1"/>
                </a:solidFill>
                <a:effectLst/>
                <a:latin typeface="+mn-lt"/>
                <a:ea typeface="+mn-ea"/>
                <a:cs typeface="+mn-cs"/>
              </a:rPr>
              <a:t>1</a:t>
            </a:r>
          </a:p>
          <a:p>
            <a:r>
              <a:rPr lang="nl-NL" sz="1200" kern="1200" dirty="0" smtClean="0">
                <a:solidFill>
                  <a:schemeClr val="tx1"/>
                </a:solidFill>
                <a:effectLst/>
                <a:latin typeface="+mn-lt"/>
                <a:ea typeface="+mn-ea"/>
                <a:cs typeface="+mn-cs"/>
              </a:rPr>
              <a:t>2</a:t>
            </a:r>
          </a:p>
          <a:p>
            <a:r>
              <a:rPr lang="nl-NL" sz="1200" kern="1200" dirty="0" smtClean="0">
                <a:solidFill>
                  <a:schemeClr val="tx1"/>
                </a:solidFill>
                <a:effectLst/>
                <a:latin typeface="+mn-lt"/>
                <a:ea typeface="+mn-ea"/>
                <a:cs typeface="+mn-cs"/>
              </a:rPr>
              <a:t>3</a:t>
            </a:r>
          </a:p>
          <a:p>
            <a:r>
              <a:rPr lang="nl-NL" sz="1200" kern="1200" dirty="0" smtClean="0">
                <a:solidFill>
                  <a:schemeClr val="tx1"/>
                </a:solidFill>
                <a:effectLst/>
                <a:latin typeface="+mn-lt"/>
                <a:ea typeface="+mn-ea"/>
                <a:cs typeface="+mn-cs"/>
              </a:rPr>
              <a:t>4</a:t>
            </a:r>
          </a:p>
          <a:p>
            <a:r>
              <a:rPr lang="nl-NL" sz="1200" kern="1200" dirty="0" smtClean="0">
                <a:solidFill>
                  <a:schemeClr val="tx1"/>
                </a:solidFill>
                <a:effectLst/>
                <a:latin typeface="+mn-lt"/>
                <a:ea typeface="+mn-ea"/>
                <a:cs typeface="+mn-cs"/>
              </a:rPr>
              <a:t>5</a:t>
            </a:r>
          </a:p>
          <a:p>
            <a:r>
              <a:rPr lang="nl-NL" sz="1200" kern="1200" dirty="0" smtClean="0">
                <a:solidFill>
                  <a:schemeClr val="tx1"/>
                </a:solidFill>
                <a:effectLst/>
                <a:latin typeface="+mn-lt"/>
                <a:ea typeface="+mn-ea"/>
                <a:cs typeface="+mn-cs"/>
              </a:rPr>
              <a:t> </a:t>
            </a:r>
          </a:p>
          <a:p>
            <a:r>
              <a:rPr lang="nl-NL" sz="1200" kern="1200" dirty="0" smtClean="0">
                <a:solidFill>
                  <a:schemeClr val="tx1"/>
                </a:solidFill>
                <a:effectLst/>
                <a:latin typeface="+mn-lt"/>
                <a:ea typeface="+mn-ea"/>
                <a:cs typeface="+mn-cs"/>
              </a:rPr>
              <a:t> </a:t>
            </a:r>
          </a:p>
          <a:p>
            <a:r>
              <a:rPr lang="nl-NL" sz="1200" kern="1200" dirty="0" smtClean="0">
                <a:solidFill>
                  <a:schemeClr val="tx1"/>
                </a:solidFill>
                <a:effectLst/>
                <a:latin typeface="+mn-lt"/>
                <a:ea typeface="+mn-ea"/>
                <a:cs typeface="+mn-cs"/>
              </a:rPr>
              <a:t>Keuzes onderbouwen met argumenten naar de opdrachtgever.</a:t>
            </a:r>
          </a:p>
          <a:p>
            <a:r>
              <a:rPr lang="nl-NL" sz="1200" kern="1200" dirty="0" smtClean="0">
                <a:solidFill>
                  <a:schemeClr val="tx1"/>
                </a:solidFill>
                <a:effectLst/>
                <a:latin typeface="+mn-lt"/>
                <a:ea typeface="+mn-ea"/>
                <a:cs typeface="+mn-cs"/>
              </a:rPr>
              <a:t>0</a:t>
            </a:r>
          </a:p>
          <a:p>
            <a:r>
              <a:rPr lang="nl-NL" sz="1200" kern="1200" dirty="0" smtClean="0">
                <a:solidFill>
                  <a:schemeClr val="tx1"/>
                </a:solidFill>
                <a:effectLst/>
                <a:latin typeface="+mn-lt"/>
                <a:ea typeface="+mn-ea"/>
                <a:cs typeface="+mn-cs"/>
              </a:rPr>
              <a:t>1</a:t>
            </a:r>
          </a:p>
          <a:p>
            <a:r>
              <a:rPr lang="nl-NL" sz="1200" kern="1200" dirty="0" smtClean="0">
                <a:solidFill>
                  <a:schemeClr val="tx1"/>
                </a:solidFill>
                <a:effectLst/>
                <a:latin typeface="+mn-lt"/>
                <a:ea typeface="+mn-ea"/>
                <a:cs typeface="+mn-cs"/>
              </a:rPr>
              <a:t>2</a:t>
            </a:r>
          </a:p>
          <a:p>
            <a:r>
              <a:rPr lang="nl-NL" sz="1200" kern="1200" dirty="0" smtClean="0">
                <a:solidFill>
                  <a:schemeClr val="tx1"/>
                </a:solidFill>
                <a:effectLst/>
                <a:latin typeface="+mn-lt"/>
                <a:ea typeface="+mn-ea"/>
                <a:cs typeface="+mn-cs"/>
              </a:rPr>
              <a:t>3</a:t>
            </a:r>
          </a:p>
          <a:p>
            <a:r>
              <a:rPr lang="nl-NL" sz="1200" kern="1200" dirty="0" smtClean="0">
                <a:solidFill>
                  <a:schemeClr val="tx1"/>
                </a:solidFill>
                <a:effectLst/>
                <a:latin typeface="+mn-lt"/>
                <a:ea typeface="+mn-ea"/>
                <a:cs typeface="+mn-cs"/>
              </a:rPr>
              <a:t>4</a:t>
            </a:r>
          </a:p>
          <a:p>
            <a:r>
              <a:rPr lang="nl-NL" sz="1200" kern="1200" dirty="0" smtClean="0">
                <a:solidFill>
                  <a:schemeClr val="tx1"/>
                </a:solidFill>
                <a:effectLst/>
                <a:latin typeface="+mn-lt"/>
                <a:ea typeface="+mn-ea"/>
                <a:cs typeface="+mn-cs"/>
              </a:rPr>
              <a:t>5</a:t>
            </a:r>
          </a:p>
          <a:p>
            <a:r>
              <a:rPr lang="nl-NL" sz="1200" kern="1200" dirty="0" smtClean="0">
                <a:solidFill>
                  <a:schemeClr val="tx1"/>
                </a:solidFill>
                <a:effectLst/>
                <a:latin typeface="+mn-lt"/>
                <a:ea typeface="+mn-ea"/>
                <a:cs typeface="+mn-cs"/>
              </a:rPr>
              <a:t> </a:t>
            </a:r>
          </a:p>
          <a:p>
            <a:r>
              <a:rPr lang="nl-NL" sz="1200" kern="1200" dirty="0" smtClean="0">
                <a:solidFill>
                  <a:schemeClr val="tx1"/>
                </a:solidFill>
                <a:effectLst/>
                <a:latin typeface="+mn-lt"/>
                <a:ea typeface="+mn-ea"/>
                <a:cs typeface="+mn-cs"/>
              </a:rPr>
              <a:t> </a:t>
            </a:r>
          </a:p>
          <a:p>
            <a:r>
              <a:rPr lang="nl-NL" sz="1200" kern="1200" dirty="0" smtClean="0">
                <a:solidFill>
                  <a:schemeClr val="tx1"/>
                </a:solidFill>
                <a:effectLst/>
                <a:latin typeface="+mn-lt"/>
                <a:ea typeface="+mn-ea"/>
                <a:cs typeface="+mn-cs"/>
              </a:rPr>
              <a:t>Omgaan met reacties. </a:t>
            </a:r>
          </a:p>
          <a:p>
            <a:r>
              <a:rPr lang="nl-NL" sz="1200" kern="1200" dirty="0" smtClean="0">
                <a:solidFill>
                  <a:schemeClr val="tx1"/>
                </a:solidFill>
                <a:effectLst/>
                <a:latin typeface="+mn-lt"/>
                <a:ea typeface="+mn-ea"/>
                <a:cs typeface="+mn-cs"/>
              </a:rPr>
              <a:t>0</a:t>
            </a:r>
          </a:p>
          <a:p>
            <a:r>
              <a:rPr lang="nl-NL" sz="1200" kern="1200" dirty="0" smtClean="0">
                <a:solidFill>
                  <a:schemeClr val="tx1"/>
                </a:solidFill>
                <a:effectLst/>
                <a:latin typeface="+mn-lt"/>
                <a:ea typeface="+mn-ea"/>
                <a:cs typeface="+mn-cs"/>
              </a:rPr>
              <a:t>1</a:t>
            </a:r>
          </a:p>
          <a:p>
            <a:r>
              <a:rPr lang="nl-NL" sz="1200" kern="1200" dirty="0" smtClean="0">
                <a:solidFill>
                  <a:schemeClr val="tx1"/>
                </a:solidFill>
                <a:effectLst/>
                <a:latin typeface="+mn-lt"/>
                <a:ea typeface="+mn-ea"/>
                <a:cs typeface="+mn-cs"/>
              </a:rPr>
              <a:t>2</a:t>
            </a:r>
          </a:p>
          <a:p>
            <a:r>
              <a:rPr lang="nl-NL" sz="1200" kern="1200" dirty="0" smtClean="0">
                <a:solidFill>
                  <a:schemeClr val="tx1"/>
                </a:solidFill>
                <a:effectLst/>
                <a:latin typeface="+mn-lt"/>
                <a:ea typeface="+mn-ea"/>
                <a:cs typeface="+mn-cs"/>
              </a:rPr>
              <a:t>3</a:t>
            </a:r>
          </a:p>
          <a:p>
            <a:r>
              <a:rPr lang="nl-NL" sz="1200" kern="1200" dirty="0" smtClean="0">
                <a:solidFill>
                  <a:schemeClr val="tx1"/>
                </a:solidFill>
                <a:effectLst/>
                <a:latin typeface="+mn-lt"/>
                <a:ea typeface="+mn-ea"/>
                <a:cs typeface="+mn-cs"/>
              </a:rPr>
              <a:t>4</a:t>
            </a:r>
          </a:p>
          <a:p>
            <a:r>
              <a:rPr lang="nl-NL" sz="1200" kern="1200" dirty="0" smtClean="0">
                <a:solidFill>
                  <a:schemeClr val="tx1"/>
                </a:solidFill>
                <a:effectLst/>
                <a:latin typeface="+mn-lt"/>
                <a:ea typeface="+mn-ea"/>
                <a:cs typeface="+mn-cs"/>
              </a:rPr>
              <a:t>5</a:t>
            </a:r>
          </a:p>
          <a:p>
            <a:r>
              <a:rPr lang="nl-NL" sz="1200" kern="1200" dirty="0" smtClean="0">
                <a:solidFill>
                  <a:schemeClr val="tx1"/>
                </a:solidFill>
                <a:effectLst/>
                <a:latin typeface="+mn-lt"/>
                <a:ea typeface="+mn-ea"/>
                <a:cs typeface="+mn-cs"/>
              </a:rPr>
              <a:t> </a:t>
            </a:r>
          </a:p>
          <a:p>
            <a:r>
              <a:rPr lang="nl-NL" sz="1200" kern="1200" dirty="0" smtClean="0">
                <a:solidFill>
                  <a:schemeClr val="tx1"/>
                </a:solidFill>
                <a:effectLst/>
                <a:latin typeface="+mn-lt"/>
                <a:ea typeface="+mn-ea"/>
                <a:cs typeface="+mn-cs"/>
              </a:rPr>
              <a:t> </a:t>
            </a:r>
          </a:p>
          <a:p>
            <a:r>
              <a:rPr lang="nl-NL" sz="1200" kern="1200" dirty="0" smtClean="0">
                <a:solidFill>
                  <a:schemeClr val="tx1"/>
                </a:solidFill>
                <a:effectLst/>
                <a:latin typeface="+mn-lt"/>
                <a:ea typeface="+mn-ea"/>
                <a:cs typeface="+mn-cs"/>
              </a:rPr>
              <a:t>Procesevaluatie maken </a:t>
            </a:r>
          </a:p>
          <a:p>
            <a:r>
              <a:rPr lang="nl-NL" sz="1200" kern="1200" dirty="0" smtClean="0">
                <a:solidFill>
                  <a:schemeClr val="tx1"/>
                </a:solidFill>
                <a:effectLst/>
                <a:latin typeface="+mn-lt"/>
                <a:ea typeface="+mn-ea"/>
                <a:cs typeface="+mn-cs"/>
              </a:rPr>
              <a:t>0</a:t>
            </a:r>
          </a:p>
          <a:p>
            <a:r>
              <a:rPr lang="nl-NL" sz="1200" kern="1200" dirty="0" smtClean="0">
                <a:solidFill>
                  <a:schemeClr val="tx1"/>
                </a:solidFill>
                <a:effectLst/>
                <a:latin typeface="+mn-lt"/>
                <a:ea typeface="+mn-ea"/>
                <a:cs typeface="+mn-cs"/>
              </a:rPr>
              <a:t>2</a:t>
            </a:r>
          </a:p>
          <a:p>
            <a:r>
              <a:rPr lang="nl-NL" sz="1200" kern="1200" dirty="0" smtClean="0">
                <a:solidFill>
                  <a:schemeClr val="tx1"/>
                </a:solidFill>
                <a:effectLst/>
                <a:latin typeface="+mn-lt"/>
                <a:ea typeface="+mn-ea"/>
                <a:cs typeface="+mn-cs"/>
              </a:rPr>
              <a:t>4</a:t>
            </a:r>
          </a:p>
          <a:p>
            <a:r>
              <a:rPr lang="nl-NL" sz="1200" kern="1200" dirty="0" smtClean="0">
                <a:solidFill>
                  <a:schemeClr val="tx1"/>
                </a:solidFill>
                <a:effectLst/>
                <a:latin typeface="+mn-lt"/>
                <a:ea typeface="+mn-ea"/>
                <a:cs typeface="+mn-cs"/>
              </a:rPr>
              <a:t>6</a:t>
            </a:r>
          </a:p>
          <a:p>
            <a:r>
              <a:rPr lang="nl-NL" sz="1200" kern="1200" dirty="0" smtClean="0">
                <a:solidFill>
                  <a:schemeClr val="tx1"/>
                </a:solidFill>
                <a:effectLst/>
                <a:latin typeface="+mn-lt"/>
                <a:ea typeface="+mn-ea"/>
                <a:cs typeface="+mn-cs"/>
              </a:rPr>
              <a:t>8</a:t>
            </a:r>
          </a:p>
          <a:p>
            <a:r>
              <a:rPr lang="nl-NL" sz="1200" kern="1200" dirty="0" smtClean="0">
                <a:solidFill>
                  <a:schemeClr val="tx1"/>
                </a:solidFill>
                <a:effectLst/>
                <a:latin typeface="+mn-lt"/>
                <a:ea typeface="+mn-ea"/>
                <a:cs typeface="+mn-cs"/>
              </a:rPr>
              <a:t>10</a:t>
            </a:r>
          </a:p>
          <a:p>
            <a:r>
              <a:rPr lang="nl-NL" sz="1200" kern="1200" dirty="0" smtClean="0">
                <a:solidFill>
                  <a:schemeClr val="tx1"/>
                </a:solidFill>
                <a:effectLst/>
                <a:latin typeface="+mn-lt"/>
                <a:ea typeface="+mn-ea"/>
                <a:cs typeface="+mn-cs"/>
              </a:rPr>
              <a:t> </a:t>
            </a:r>
          </a:p>
          <a:p>
            <a:r>
              <a:rPr lang="nl-NL" sz="1200" kern="1200" dirty="0" smtClean="0">
                <a:solidFill>
                  <a:schemeClr val="tx1"/>
                </a:solidFill>
                <a:effectLst/>
                <a:latin typeface="+mn-lt"/>
                <a:ea typeface="+mn-ea"/>
                <a:cs typeface="+mn-cs"/>
              </a:rPr>
              <a:t> </a:t>
            </a:r>
          </a:p>
          <a:p>
            <a:r>
              <a:rPr lang="nl-NL" sz="1200" kern="1200" dirty="0" smtClean="0">
                <a:solidFill>
                  <a:schemeClr val="tx1"/>
                </a:solidFill>
                <a:effectLst/>
                <a:latin typeface="+mn-lt"/>
                <a:ea typeface="+mn-ea"/>
                <a:cs typeface="+mn-cs"/>
              </a:rPr>
              <a:t> </a:t>
            </a:r>
          </a:p>
          <a:p>
            <a:r>
              <a:rPr lang="nl-NL" sz="1200" kern="1200" dirty="0" smtClean="0">
                <a:solidFill>
                  <a:schemeClr val="tx1"/>
                </a:solidFill>
                <a:effectLst/>
                <a:latin typeface="+mn-lt"/>
                <a:ea typeface="+mn-ea"/>
                <a:cs typeface="+mn-cs"/>
              </a:rPr>
              <a:t> </a:t>
            </a:r>
          </a:p>
          <a:p>
            <a:r>
              <a:rPr lang="nl-NL" sz="1200" kern="1200" dirty="0" smtClean="0">
                <a:solidFill>
                  <a:schemeClr val="tx1"/>
                </a:solidFill>
                <a:effectLst/>
                <a:latin typeface="+mn-lt"/>
                <a:ea typeface="+mn-ea"/>
                <a:cs typeface="+mn-cs"/>
              </a:rPr>
              <a:t> </a:t>
            </a:r>
          </a:p>
          <a:p>
            <a:r>
              <a:rPr lang="nl-NL" sz="1200" kern="1200" dirty="0" smtClean="0">
                <a:solidFill>
                  <a:schemeClr val="tx1"/>
                </a:solidFill>
                <a:effectLst/>
                <a:latin typeface="+mn-lt"/>
                <a:ea typeface="+mn-ea"/>
                <a:cs typeface="+mn-cs"/>
              </a:rPr>
              <a:t> </a:t>
            </a:r>
          </a:p>
          <a:p>
            <a:r>
              <a:rPr lang="nl-NL" sz="1200" kern="1200" dirty="0" smtClean="0">
                <a:solidFill>
                  <a:schemeClr val="tx1"/>
                </a:solidFill>
                <a:effectLst/>
                <a:latin typeface="+mn-lt"/>
                <a:ea typeface="+mn-ea"/>
                <a:cs typeface="+mn-cs"/>
              </a:rPr>
              <a:t> </a:t>
            </a:r>
          </a:p>
          <a:p>
            <a:r>
              <a:rPr lang="nl-NL" sz="1200" kern="1200" dirty="0" smtClean="0">
                <a:solidFill>
                  <a:schemeClr val="tx1"/>
                </a:solidFill>
                <a:effectLst/>
                <a:latin typeface="+mn-lt"/>
                <a:ea typeface="+mn-ea"/>
                <a:cs typeface="+mn-cs"/>
              </a:rPr>
              <a:t> </a:t>
            </a:r>
          </a:p>
          <a:p>
            <a:r>
              <a:rPr lang="nl-NL" sz="1200" kern="1200" dirty="0" smtClean="0">
                <a:solidFill>
                  <a:schemeClr val="tx1"/>
                </a:solidFill>
                <a:effectLst/>
                <a:latin typeface="+mn-lt"/>
                <a:ea typeface="+mn-ea"/>
                <a:cs typeface="+mn-cs"/>
              </a:rPr>
              <a:t> </a:t>
            </a:r>
            <a:endParaRPr lang="nl-NL" b="1" dirty="0"/>
          </a:p>
        </p:txBody>
      </p:sp>
      <p:sp>
        <p:nvSpPr>
          <p:cNvPr id="4" name="Tijdelijke aanduiding voor dianummer 3"/>
          <p:cNvSpPr>
            <a:spLocks noGrp="1"/>
          </p:cNvSpPr>
          <p:nvPr>
            <p:ph type="sldNum" sz="quarter" idx="10"/>
          </p:nvPr>
        </p:nvSpPr>
        <p:spPr/>
        <p:txBody>
          <a:bodyPr/>
          <a:lstStyle/>
          <a:p>
            <a:fld id="{00573E16-81BD-BF4C-AA88-760DC9243915}" type="slidenum">
              <a:rPr lang="nl-NL" smtClean="0"/>
              <a:t>25</a:t>
            </a:fld>
            <a:endParaRPr lang="nl-NL"/>
          </a:p>
        </p:txBody>
      </p:sp>
    </p:spTree>
    <p:extLst>
      <p:ext uri="{BB962C8B-B14F-4D97-AF65-F5344CB8AC3E}">
        <p14:creationId xmlns:p14="http://schemas.microsoft.com/office/powerpoint/2010/main" val="11295664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lvl="0"/>
            <a:r>
              <a:rPr lang="nl-NL" sz="1200" b="1" kern="1200" dirty="0" smtClean="0">
                <a:solidFill>
                  <a:schemeClr val="tx1"/>
                </a:solidFill>
                <a:effectLst/>
                <a:latin typeface="+mn-lt"/>
                <a:ea typeface="+mn-ea"/>
                <a:cs typeface="+mn-cs"/>
              </a:rPr>
              <a:t>Opdracht:</a:t>
            </a:r>
            <a:r>
              <a:rPr lang="nl-NL" sz="1200" kern="1200" dirty="0" smtClean="0">
                <a:solidFill>
                  <a:schemeClr val="tx1"/>
                </a:solidFill>
                <a:effectLst/>
                <a:latin typeface="+mn-lt"/>
                <a:ea typeface="+mn-ea"/>
                <a:cs typeface="+mn-cs"/>
              </a:rPr>
              <a:t>		</a:t>
            </a:r>
          </a:p>
          <a:p>
            <a:pPr lvl="0"/>
            <a:r>
              <a:rPr lang="nl-NL" sz="1200" kern="1200" dirty="0" smtClean="0">
                <a:solidFill>
                  <a:schemeClr val="tx1"/>
                </a:solidFill>
                <a:effectLst/>
                <a:latin typeface="+mn-lt"/>
                <a:ea typeface="+mn-ea"/>
                <a:cs typeface="+mn-cs"/>
              </a:rPr>
              <a:t>Maak zoveel mogelijk (minimaal 20) goede foto’s met een </a:t>
            </a:r>
            <a:r>
              <a:rPr lang="nl-NL" sz="1200" b="1" kern="1200" dirty="0" smtClean="0">
                <a:solidFill>
                  <a:schemeClr val="tx1"/>
                </a:solidFill>
                <a:effectLst/>
                <a:latin typeface="+mn-lt"/>
                <a:ea typeface="+mn-ea"/>
                <a:cs typeface="+mn-cs"/>
              </a:rPr>
              <a:t>positieve sfeer</a:t>
            </a:r>
            <a:r>
              <a:rPr lang="nl-NL" sz="1200" kern="1200" dirty="0" smtClean="0">
                <a:solidFill>
                  <a:schemeClr val="tx1"/>
                </a:solidFill>
                <a:effectLst/>
                <a:latin typeface="+mn-lt"/>
                <a:ea typeface="+mn-ea"/>
                <a:cs typeface="+mn-cs"/>
              </a:rPr>
              <a:t>. </a:t>
            </a:r>
          </a:p>
          <a:p>
            <a:pPr lvl="0"/>
            <a:r>
              <a:rPr lang="nl-NL" sz="1200" kern="1200" dirty="0" smtClean="0">
                <a:solidFill>
                  <a:schemeClr val="tx1"/>
                </a:solidFill>
                <a:effectLst/>
                <a:latin typeface="+mn-lt"/>
                <a:ea typeface="+mn-ea"/>
                <a:cs typeface="+mn-cs"/>
              </a:rPr>
              <a:t>		</a:t>
            </a:r>
          </a:p>
          <a:p>
            <a:pPr lvl="0"/>
            <a:endParaRPr lang="nl-NL" sz="1200" b="0" kern="1200" dirty="0" smtClean="0">
              <a:solidFill>
                <a:schemeClr val="tx1"/>
              </a:solidFill>
              <a:effectLst/>
              <a:latin typeface="+mn-lt"/>
              <a:ea typeface="+mn-ea"/>
              <a:cs typeface="+mn-cs"/>
            </a:endParaRPr>
          </a:p>
          <a:p>
            <a:pPr lvl="0"/>
            <a:r>
              <a:rPr lang="nl-NL" sz="1200" b="1" kern="1200" dirty="0" smtClean="0">
                <a:solidFill>
                  <a:schemeClr val="tx1"/>
                </a:solidFill>
                <a:effectLst/>
                <a:latin typeface="+mn-lt"/>
                <a:ea typeface="+mn-ea"/>
                <a:cs typeface="+mn-cs"/>
              </a:rPr>
              <a:t>Wat</a:t>
            </a:r>
            <a:r>
              <a:rPr lang="nl-NL" sz="1200" b="1" kern="1200" baseline="0" dirty="0" smtClean="0">
                <a:solidFill>
                  <a:schemeClr val="tx1"/>
                </a:solidFill>
                <a:effectLst/>
                <a:latin typeface="+mn-lt"/>
                <a:ea typeface="+mn-ea"/>
                <a:cs typeface="+mn-cs"/>
              </a:rPr>
              <a:t> ik heb geleerd van deze opdracht</a:t>
            </a:r>
            <a:r>
              <a:rPr lang="nl-NL" sz="1200" b="0" kern="1200" baseline="0" dirty="0" smtClean="0">
                <a:solidFill>
                  <a:schemeClr val="tx1"/>
                </a:solidFill>
                <a:effectLst/>
                <a:latin typeface="+mn-lt"/>
                <a:ea typeface="+mn-ea"/>
                <a:cs typeface="+mn-cs"/>
              </a:rPr>
              <a:t> (geef een korte uitleg);</a:t>
            </a:r>
            <a:endParaRPr lang="nl-NL" sz="1200" kern="1200" baseline="0" dirty="0" smtClean="0">
              <a:solidFill>
                <a:schemeClr val="tx1"/>
              </a:solidFill>
              <a:effectLst/>
              <a:latin typeface="+mn-lt"/>
              <a:ea typeface="+mn-ea"/>
              <a:cs typeface="+mn-cs"/>
            </a:endParaRPr>
          </a:p>
          <a:p>
            <a:pPr lvl="0"/>
            <a:endParaRPr lang="nl-NL"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20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b="1" kern="1200" dirty="0" smtClean="0">
                <a:solidFill>
                  <a:schemeClr val="tx1"/>
                </a:solidFill>
                <a:effectLst/>
                <a:latin typeface="+mn-lt"/>
                <a:ea typeface="+mn-ea"/>
                <a:cs typeface="+mn-cs"/>
              </a:rPr>
              <a:t>Contactblad:</a:t>
            </a:r>
            <a:r>
              <a:rPr lang="nl-NL" sz="1200" kern="1200" dirty="0" smtClean="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b="0" kern="1200" dirty="0" smtClean="0">
                <a:solidFill>
                  <a:schemeClr val="tx1"/>
                </a:solidFill>
                <a:effectLst/>
                <a:latin typeface="+mn-lt"/>
                <a:ea typeface="+mn-ea"/>
                <a:cs typeface="+mn-cs"/>
              </a:rPr>
              <a:t>Geef kort aan welke keuzes je hebt gemaakt wat betreft de selectie van je beste foto</a:t>
            </a:r>
            <a:r>
              <a:rPr lang="nl-NL" sz="1200" b="0" kern="1200" baseline="0" dirty="0" smtClean="0">
                <a:solidFill>
                  <a:schemeClr val="tx1"/>
                </a:solidFill>
                <a:effectLst/>
                <a:latin typeface="+mn-lt"/>
                <a:ea typeface="+mn-ea"/>
                <a:cs typeface="+mn-cs"/>
              </a:rPr>
              <a:t> voor deze opdracht. </a:t>
            </a:r>
            <a:r>
              <a:rPr lang="nl-NL" sz="1200" b="0" kern="1200" dirty="0" smtClean="0">
                <a:solidFill>
                  <a:schemeClr val="tx1"/>
                </a:solidFill>
                <a:effectLst/>
                <a:latin typeface="+mn-lt"/>
                <a:ea typeface="+mn-ea"/>
                <a:cs typeface="+mn-cs"/>
              </a:rPr>
              <a:t>Leg je keuze uit. Waarom</a:t>
            </a:r>
            <a:r>
              <a:rPr lang="nl-NL" sz="1200" b="0" kern="1200" baseline="0" dirty="0" smtClean="0">
                <a:solidFill>
                  <a:schemeClr val="tx1"/>
                </a:solidFill>
                <a:effectLst/>
                <a:latin typeface="+mn-lt"/>
                <a:ea typeface="+mn-ea"/>
                <a:cs typeface="+mn-cs"/>
              </a:rPr>
              <a:t> past deze foto het beste bij een </a:t>
            </a:r>
            <a:r>
              <a:rPr lang="nl-NL" sz="1200" b="1" kern="1200" baseline="0" dirty="0" smtClean="0">
                <a:solidFill>
                  <a:schemeClr val="tx1"/>
                </a:solidFill>
                <a:effectLst/>
                <a:latin typeface="+mn-lt"/>
                <a:ea typeface="+mn-ea"/>
                <a:cs typeface="+mn-cs"/>
              </a:rPr>
              <a:t>positieve sfeer </a:t>
            </a:r>
            <a:r>
              <a:rPr lang="nl-NL" sz="1200" b="0" kern="1200" baseline="0" dirty="0" smtClean="0">
                <a:solidFill>
                  <a:schemeClr val="tx1"/>
                </a:solidFill>
                <a:effectLst/>
                <a:latin typeface="+mn-lt"/>
                <a:ea typeface="+mn-ea"/>
                <a:cs typeface="+mn-cs"/>
              </a:rPr>
              <a:t>in vergelijking met de andere foto’s de je gemaakt hebt?</a:t>
            </a:r>
            <a:endParaRPr lang="nl-NL" sz="1200" b="0" kern="1200" dirty="0" smtClean="0">
              <a:solidFill>
                <a:schemeClr val="tx1"/>
              </a:solidFill>
              <a:effectLst/>
              <a:latin typeface="+mn-lt"/>
              <a:ea typeface="+mn-ea"/>
              <a:cs typeface="+mn-cs"/>
            </a:endParaRPr>
          </a:p>
          <a:p>
            <a:endParaRPr lang="nl-NL" sz="1200" kern="1200" dirty="0" smtClean="0">
              <a:solidFill>
                <a:schemeClr val="tx1"/>
              </a:solidFill>
              <a:effectLst/>
              <a:latin typeface="+mn-lt"/>
              <a:ea typeface="+mn-ea"/>
              <a:cs typeface="+mn-cs"/>
            </a:endParaRPr>
          </a:p>
          <a:p>
            <a:r>
              <a:rPr lang="nl-NL" sz="1200" kern="1200" dirty="0" smtClean="0">
                <a:solidFill>
                  <a:schemeClr val="tx1"/>
                </a:solidFill>
                <a:effectLst/>
                <a:latin typeface="+mn-lt"/>
                <a:ea typeface="+mn-ea"/>
                <a:cs typeface="+mn-cs"/>
              </a:rPr>
              <a:t> </a:t>
            </a:r>
          </a:p>
          <a:p>
            <a:r>
              <a:rPr lang="nl-NL" sz="1200" b="1" kern="1200" dirty="0" smtClean="0">
                <a:solidFill>
                  <a:schemeClr val="tx1"/>
                </a:solidFill>
                <a:effectLst/>
                <a:latin typeface="+mn-lt"/>
                <a:ea typeface="+mn-ea"/>
                <a:cs typeface="+mn-cs"/>
              </a:rPr>
              <a:t>Ingeleverd:</a:t>
            </a:r>
            <a:endParaRPr lang="nl-NL" sz="1200" kern="1200" dirty="0" smtClean="0">
              <a:solidFill>
                <a:schemeClr val="tx1"/>
              </a:solidFill>
              <a:effectLst/>
              <a:latin typeface="+mn-lt"/>
              <a:ea typeface="+mn-ea"/>
              <a:cs typeface="+mn-cs"/>
            </a:endParaRPr>
          </a:p>
          <a:p>
            <a:r>
              <a:rPr lang="nl-NL" sz="1200" b="1" kern="1200" dirty="0" smtClean="0">
                <a:solidFill>
                  <a:schemeClr val="tx1"/>
                </a:solidFill>
                <a:effectLst/>
                <a:latin typeface="+mn-lt"/>
                <a:ea typeface="+mn-ea"/>
                <a:cs typeface="+mn-cs"/>
              </a:rPr>
              <a:t> </a:t>
            </a:r>
            <a:endParaRPr lang="nl-NL" sz="1200" kern="1200" dirty="0" smtClean="0">
              <a:solidFill>
                <a:schemeClr val="tx1"/>
              </a:solidFill>
              <a:effectLst/>
              <a:latin typeface="+mn-lt"/>
              <a:ea typeface="+mn-ea"/>
              <a:cs typeface="+mn-cs"/>
            </a:endParaRPr>
          </a:p>
          <a:p>
            <a:pPr marL="171450" lvl="0" indent="-171450">
              <a:buFont typeface="Wingdings" charset="2"/>
              <a:buChar char="q"/>
            </a:pPr>
            <a:r>
              <a:rPr lang="nl-NL" sz="1200" b="1" kern="1200" dirty="0" smtClean="0">
                <a:solidFill>
                  <a:schemeClr val="tx1"/>
                </a:solidFill>
                <a:effectLst/>
                <a:latin typeface="+mn-lt"/>
                <a:ea typeface="+mn-ea"/>
                <a:cs typeface="+mn-cs"/>
              </a:rPr>
              <a:t>1x contactblad</a:t>
            </a:r>
            <a:r>
              <a:rPr lang="nl-NL" sz="1200" kern="1200" dirty="0" smtClean="0">
                <a:solidFill>
                  <a:schemeClr val="tx1"/>
                </a:solidFill>
                <a:effectLst/>
                <a:latin typeface="+mn-lt"/>
                <a:ea typeface="+mn-ea"/>
                <a:cs typeface="+mn-cs"/>
              </a:rPr>
              <a:t> van je beste 15 foto’s voor deze opdracht. </a:t>
            </a:r>
          </a:p>
          <a:p>
            <a:pPr marL="171450" lvl="0" indent="-171450">
              <a:buFont typeface="Wingdings" charset="2"/>
              <a:buChar char="q"/>
            </a:pPr>
            <a:r>
              <a:rPr lang="nl-NL" sz="1200" b="1" kern="1200" dirty="0" smtClean="0">
                <a:solidFill>
                  <a:schemeClr val="tx1"/>
                </a:solidFill>
                <a:effectLst/>
                <a:latin typeface="+mn-lt"/>
                <a:ea typeface="+mn-ea"/>
                <a:cs typeface="+mn-cs"/>
              </a:rPr>
              <a:t>1x je beste foto</a:t>
            </a:r>
            <a:r>
              <a:rPr lang="nl-NL" sz="1200" kern="1200" dirty="0" smtClean="0">
                <a:solidFill>
                  <a:schemeClr val="tx1"/>
                </a:solidFill>
                <a:effectLst/>
                <a:latin typeface="+mn-lt"/>
                <a:ea typeface="+mn-ea"/>
                <a:cs typeface="+mn-cs"/>
              </a:rPr>
              <a:t> voor deze opdracht. </a:t>
            </a:r>
          </a:p>
          <a:p>
            <a:pPr marL="171450" lvl="0" indent="-171450">
              <a:buFont typeface="Wingdings" charset="2"/>
              <a:buChar char="q"/>
            </a:pPr>
            <a:r>
              <a:rPr lang="nl-NL" b="1" dirty="0" smtClean="0"/>
              <a:t>dummy</a:t>
            </a:r>
            <a:r>
              <a:rPr lang="nl-NL" b="1" baseline="0" dirty="0" smtClean="0"/>
              <a:t> </a:t>
            </a:r>
            <a:r>
              <a:rPr lang="nl-NL" b="1" dirty="0" smtClean="0"/>
              <a:t>periode 1, sfeer</a:t>
            </a:r>
            <a:endParaRPr lang="nl-NL" b="1" dirty="0"/>
          </a:p>
        </p:txBody>
      </p:sp>
      <p:sp>
        <p:nvSpPr>
          <p:cNvPr id="4" name="Tijdelijke aanduiding voor dianummer 3"/>
          <p:cNvSpPr>
            <a:spLocks noGrp="1"/>
          </p:cNvSpPr>
          <p:nvPr>
            <p:ph type="sldNum" sz="quarter" idx="10"/>
          </p:nvPr>
        </p:nvSpPr>
        <p:spPr/>
        <p:txBody>
          <a:bodyPr/>
          <a:lstStyle/>
          <a:p>
            <a:fld id="{00573E16-81BD-BF4C-AA88-760DC9243915}" type="slidenum">
              <a:rPr lang="nl-NL" smtClean="0"/>
              <a:t>3</a:t>
            </a:fld>
            <a:endParaRPr lang="nl-NL"/>
          </a:p>
        </p:txBody>
      </p:sp>
    </p:spTree>
    <p:extLst>
      <p:ext uri="{BB962C8B-B14F-4D97-AF65-F5344CB8AC3E}">
        <p14:creationId xmlns:p14="http://schemas.microsoft.com/office/powerpoint/2010/main" val="14148291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lvl="0"/>
            <a:r>
              <a:rPr lang="nl-NL" sz="1200" b="1" kern="1200" dirty="0" smtClean="0">
                <a:solidFill>
                  <a:schemeClr val="tx1"/>
                </a:solidFill>
                <a:effectLst/>
                <a:latin typeface="+mn-lt"/>
                <a:ea typeface="+mn-ea"/>
                <a:cs typeface="+mn-cs"/>
              </a:rPr>
              <a:t>Opdracht:</a:t>
            </a:r>
            <a:r>
              <a:rPr lang="nl-NL" sz="1200" kern="1200" dirty="0" smtClean="0">
                <a:solidFill>
                  <a:schemeClr val="tx1"/>
                </a:solidFill>
                <a:effectLst/>
                <a:latin typeface="+mn-lt"/>
                <a:ea typeface="+mn-ea"/>
                <a:cs typeface="+mn-cs"/>
              </a:rPr>
              <a:t>		</a:t>
            </a:r>
          </a:p>
          <a:p>
            <a:pPr lvl="0"/>
            <a:r>
              <a:rPr lang="nl-NL" sz="1200" kern="1200" dirty="0" smtClean="0">
                <a:solidFill>
                  <a:schemeClr val="tx1"/>
                </a:solidFill>
                <a:effectLst/>
                <a:latin typeface="+mn-lt"/>
                <a:ea typeface="+mn-ea"/>
                <a:cs typeface="+mn-cs"/>
              </a:rPr>
              <a:t>Maak zoveel mogelijk (minimaal 20) goede foto’s met de sfeer</a:t>
            </a:r>
            <a:r>
              <a:rPr lang="nl-NL" sz="1200" kern="1200" baseline="0" dirty="0" smtClean="0">
                <a:solidFill>
                  <a:schemeClr val="tx1"/>
                </a:solidFill>
                <a:effectLst/>
                <a:latin typeface="+mn-lt"/>
                <a:ea typeface="+mn-ea"/>
                <a:cs typeface="+mn-cs"/>
              </a:rPr>
              <a:t> ‘</a:t>
            </a:r>
            <a:r>
              <a:rPr lang="nl-NL" sz="1200" b="1" kern="1200" baseline="0" dirty="0" smtClean="0">
                <a:solidFill>
                  <a:schemeClr val="tx1"/>
                </a:solidFill>
                <a:effectLst/>
                <a:latin typeface="+mn-lt"/>
                <a:ea typeface="+mn-ea"/>
                <a:cs typeface="+mn-cs"/>
              </a:rPr>
              <a:t>Leegte</a:t>
            </a:r>
            <a:r>
              <a:rPr lang="nl-NL" sz="1200" kern="1200" baseline="0" dirty="0" smtClean="0">
                <a:solidFill>
                  <a:schemeClr val="tx1"/>
                </a:solidFill>
                <a:effectLst/>
                <a:latin typeface="+mn-lt"/>
                <a:ea typeface="+mn-ea"/>
                <a:cs typeface="+mn-cs"/>
              </a:rPr>
              <a:t>’</a:t>
            </a:r>
            <a:r>
              <a:rPr lang="nl-NL" sz="1200" kern="1200" dirty="0" smtClean="0">
                <a:solidFill>
                  <a:schemeClr val="tx1"/>
                </a:solidFill>
                <a:effectLst/>
                <a:latin typeface="+mn-lt"/>
                <a:ea typeface="+mn-ea"/>
                <a:cs typeface="+mn-cs"/>
              </a:rPr>
              <a:t>. </a:t>
            </a:r>
          </a:p>
          <a:p>
            <a:pPr lvl="0"/>
            <a:r>
              <a:rPr lang="nl-NL" sz="1200" kern="1200" dirty="0" smtClean="0">
                <a:solidFill>
                  <a:schemeClr val="tx1"/>
                </a:solidFill>
                <a:effectLst/>
                <a:latin typeface="+mn-lt"/>
                <a:ea typeface="+mn-ea"/>
                <a:cs typeface="+mn-cs"/>
              </a:rPr>
              <a:t>		</a:t>
            </a:r>
          </a:p>
          <a:p>
            <a:pPr lvl="0"/>
            <a:endParaRPr lang="nl-NL" sz="1200" kern="1200" dirty="0" smtClean="0">
              <a:solidFill>
                <a:schemeClr val="tx1"/>
              </a:solidFill>
              <a:effectLst/>
              <a:latin typeface="+mn-lt"/>
              <a:ea typeface="+mn-ea"/>
              <a:cs typeface="+mn-cs"/>
            </a:endParaRPr>
          </a:p>
          <a:p>
            <a:pPr lvl="0"/>
            <a:r>
              <a:rPr lang="nl-NL" sz="1200" b="1" kern="1200" dirty="0" smtClean="0">
                <a:solidFill>
                  <a:schemeClr val="tx1"/>
                </a:solidFill>
                <a:effectLst/>
                <a:latin typeface="+mn-lt"/>
                <a:ea typeface="+mn-ea"/>
                <a:cs typeface="+mn-cs"/>
              </a:rPr>
              <a:t>Wat</a:t>
            </a:r>
            <a:r>
              <a:rPr lang="nl-NL" sz="1200" b="1" kern="1200" baseline="0" dirty="0" smtClean="0">
                <a:solidFill>
                  <a:schemeClr val="tx1"/>
                </a:solidFill>
                <a:effectLst/>
                <a:latin typeface="+mn-lt"/>
                <a:ea typeface="+mn-ea"/>
                <a:cs typeface="+mn-cs"/>
              </a:rPr>
              <a:t> ik heb geleerd van deze opdracht</a:t>
            </a:r>
            <a:r>
              <a:rPr lang="nl-NL" sz="1200" b="0" kern="1200" baseline="0" dirty="0" smtClean="0">
                <a:solidFill>
                  <a:schemeClr val="tx1"/>
                </a:solidFill>
                <a:effectLst/>
                <a:latin typeface="+mn-lt"/>
                <a:ea typeface="+mn-ea"/>
                <a:cs typeface="+mn-cs"/>
              </a:rPr>
              <a:t> (geef een korte uitleg);</a:t>
            </a:r>
            <a:endParaRPr lang="nl-NL" sz="1200" kern="1200" baseline="0" dirty="0" smtClean="0">
              <a:solidFill>
                <a:schemeClr val="tx1"/>
              </a:solidFill>
              <a:effectLst/>
              <a:latin typeface="+mn-lt"/>
              <a:ea typeface="+mn-ea"/>
              <a:cs typeface="+mn-cs"/>
            </a:endParaRPr>
          </a:p>
          <a:p>
            <a:pPr lvl="0"/>
            <a:endParaRPr lang="nl-NL"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20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b="1" kern="1200" dirty="0" smtClean="0">
                <a:solidFill>
                  <a:schemeClr val="tx1"/>
                </a:solidFill>
                <a:effectLst/>
                <a:latin typeface="+mn-lt"/>
                <a:ea typeface="+mn-ea"/>
                <a:cs typeface="+mn-cs"/>
              </a:rPr>
              <a:t>Contactblad:</a:t>
            </a:r>
            <a:r>
              <a:rPr lang="nl-NL" sz="1200" kern="1200" dirty="0" smtClean="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b="0" kern="1200" dirty="0" smtClean="0">
                <a:solidFill>
                  <a:schemeClr val="tx1"/>
                </a:solidFill>
                <a:effectLst/>
                <a:latin typeface="+mn-lt"/>
                <a:ea typeface="+mn-ea"/>
                <a:cs typeface="+mn-cs"/>
              </a:rPr>
              <a:t>Geef kort aan welke keuzes je hebt gemaakt wat betreft de selectie van je beste foto</a:t>
            </a:r>
            <a:r>
              <a:rPr lang="nl-NL" sz="1200" b="0" kern="1200" baseline="0" dirty="0" smtClean="0">
                <a:solidFill>
                  <a:schemeClr val="tx1"/>
                </a:solidFill>
                <a:effectLst/>
                <a:latin typeface="+mn-lt"/>
                <a:ea typeface="+mn-ea"/>
                <a:cs typeface="+mn-cs"/>
              </a:rPr>
              <a:t> voor deze opdracht. </a:t>
            </a:r>
            <a:r>
              <a:rPr lang="nl-NL" sz="1200" b="0" kern="1200" dirty="0" smtClean="0">
                <a:solidFill>
                  <a:schemeClr val="tx1"/>
                </a:solidFill>
                <a:effectLst/>
                <a:latin typeface="+mn-lt"/>
                <a:ea typeface="+mn-ea"/>
                <a:cs typeface="+mn-cs"/>
              </a:rPr>
              <a:t>Leg je keuze uit. Waarom</a:t>
            </a:r>
            <a:r>
              <a:rPr lang="nl-NL" sz="1200" b="0" kern="1200" baseline="0" dirty="0" smtClean="0">
                <a:solidFill>
                  <a:schemeClr val="tx1"/>
                </a:solidFill>
                <a:effectLst/>
                <a:latin typeface="+mn-lt"/>
                <a:ea typeface="+mn-ea"/>
                <a:cs typeface="+mn-cs"/>
              </a:rPr>
              <a:t> past deze foto het beste bij </a:t>
            </a:r>
            <a:r>
              <a:rPr lang="nl-NL" sz="1200" b="1" kern="1200" baseline="0" dirty="0" smtClean="0">
                <a:solidFill>
                  <a:schemeClr val="tx1"/>
                </a:solidFill>
                <a:effectLst/>
                <a:latin typeface="+mn-lt"/>
                <a:ea typeface="+mn-ea"/>
                <a:cs typeface="+mn-cs"/>
              </a:rPr>
              <a:t>‘leegte</a:t>
            </a:r>
            <a:r>
              <a:rPr lang="nl-NL" sz="1200" b="0" kern="1200" baseline="0" dirty="0" smtClean="0">
                <a:solidFill>
                  <a:schemeClr val="tx1"/>
                </a:solidFill>
                <a:effectLst/>
                <a:latin typeface="+mn-lt"/>
                <a:ea typeface="+mn-ea"/>
                <a:cs typeface="+mn-cs"/>
              </a:rPr>
              <a:t>’ in vergelijking met de andere foto’s de je gemaakt hebt?</a:t>
            </a:r>
            <a:endParaRPr lang="nl-NL" sz="1200" b="0" kern="1200" dirty="0" smtClean="0">
              <a:solidFill>
                <a:schemeClr val="tx1"/>
              </a:solidFill>
              <a:effectLst/>
              <a:latin typeface="+mn-lt"/>
              <a:ea typeface="+mn-ea"/>
              <a:cs typeface="+mn-cs"/>
            </a:endParaRPr>
          </a:p>
          <a:p>
            <a:endParaRPr lang="nl-NL" sz="1200" kern="1200" dirty="0" smtClean="0">
              <a:solidFill>
                <a:schemeClr val="tx1"/>
              </a:solidFill>
              <a:effectLst/>
              <a:latin typeface="+mn-lt"/>
              <a:ea typeface="+mn-ea"/>
              <a:cs typeface="+mn-cs"/>
            </a:endParaRPr>
          </a:p>
          <a:p>
            <a:r>
              <a:rPr lang="nl-NL" sz="1200" kern="1200" dirty="0" smtClean="0">
                <a:solidFill>
                  <a:schemeClr val="tx1"/>
                </a:solidFill>
                <a:effectLst/>
                <a:latin typeface="+mn-lt"/>
                <a:ea typeface="+mn-ea"/>
                <a:cs typeface="+mn-cs"/>
              </a:rPr>
              <a:t> </a:t>
            </a:r>
          </a:p>
          <a:p>
            <a:r>
              <a:rPr lang="nl-NL" sz="1200" b="1" kern="1200" dirty="0" smtClean="0">
                <a:solidFill>
                  <a:schemeClr val="tx1"/>
                </a:solidFill>
                <a:effectLst/>
                <a:latin typeface="+mn-lt"/>
                <a:ea typeface="+mn-ea"/>
                <a:cs typeface="+mn-cs"/>
              </a:rPr>
              <a:t>Ingeleverd:</a:t>
            </a:r>
            <a:endParaRPr lang="nl-NL" sz="1200" kern="1200" dirty="0" smtClean="0">
              <a:solidFill>
                <a:schemeClr val="tx1"/>
              </a:solidFill>
              <a:effectLst/>
              <a:latin typeface="+mn-lt"/>
              <a:ea typeface="+mn-ea"/>
              <a:cs typeface="+mn-cs"/>
            </a:endParaRPr>
          </a:p>
          <a:p>
            <a:r>
              <a:rPr lang="nl-NL" sz="1200" b="1" kern="1200" dirty="0" smtClean="0">
                <a:solidFill>
                  <a:schemeClr val="tx1"/>
                </a:solidFill>
                <a:effectLst/>
                <a:latin typeface="+mn-lt"/>
                <a:ea typeface="+mn-ea"/>
                <a:cs typeface="+mn-cs"/>
              </a:rPr>
              <a:t> </a:t>
            </a:r>
            <a:endParaRPr lang="nl-NL" sz="1200" kern="1200" dirty="0" smtClean="0">
              <a:solidFill>
                <a:schemeClr val="tx1"/>
              </a:solidFill>
              <a:effectLst/>
              <a:latin typeface="+mn-lt"/>
              <a:ea typeface="+mn-ea"/>
              <a:cs typeface="+mn-cs"/>
            </a:endParaRPr>
          </a:p>
          <a:p>
            <a:pPr marL="171450" lvl="0" indent="-171450">
              <a:buFont typeface="Wingdings" charset="2"/>
              <a:buChar char="q"/>
            </a:pPr>
            <a:r>
              <a:rPr lang="nl-NL" sz="1200" b="1" kern="1200" dirty="0" smtClean="0">
                <a:solidFill>
                  <a:schemeClr val="tx1"/>
                </a:solidFill>
                <a:effectLst/>
                <a:latin typeface="+mn-lt"/>
                <a:ea typeface="+mn-ea"/>
                <a:cs typeface="+mn-cs"/>
              </a:rPr>
              <a:t>1x contactblad</a:t>
            </a:r>
            <a:r>
              <a:rPr lang="nl-NL" sz="1200" kern="1200" dirty="0" smtClean="0">
                <a:solidFill>
                  <a:schemeClr val="tx1"/>
                </a:solidFill>
                <a:effectLst/>
                <a:latin typeface="+mn-lt"/>
                <a:ea typeface="+mn-ea"/>
                <a:cs typeface="+mn-cs"/>
              </a:rPr>
              <a:t> van je beste 15 foto’s voor deze opdracht. </a:t>
            </a:r>
          </a:p>
          <a:p>
            <a:pPr marL="171450" lvl="0" indent="-171450">
              <a:buFont typeface="Wingdings" charset="2"/>
              <a:buChar char="q"/>
            </a:pPr>
            <a:r>
              <a:rPr lang="nl-NL" sz="1200" b="1" kern="1200" dirty="0" smtClean="0">
                <a:solidFill>
                  <a:schemeClr val="tx1"/>
                </a:solidFill>
                <a:effectLst/>
                <a:latin typeface="+mn-lt"/>
                <a:ea typeface="+mn-ea"/>
                <a:cs typeface="+mn-cs"/>
              </a:rPr>
              <a:t>1x je beste foto</a:t>
            </a:r>
            <a:r>
              <a:rPr lang="nl-NL" sz="1200" kern="1200" dirty="0" smtClean="0">
                <a:solidFill>
                  <a:schemeClr val="tx1"/>
                </a:solidFill>
                <a:effectLst/>
                <a:latin typeface="+mn-lt"/>
                <a:ea typeface="+mn-ea"/>
                <a:cs typeface="+mn-cs"/>
              </a:rPr>
              <a:t> voor deze opdracht. </a:t>
            </a:r>
          </a:p>
          <a:p>
            <a:pPr marL="171450" lvl="0" indent="-171450">
              <a:buFont typeface="Wingdings" charset="2"/>
              <a:buChar char="q"/>
            </a:pPr>
            <a:r>
              <a:rPr lang="nl-NL" b="1" dirty="0" smtClean="0"/>
              <a:t>dummy</a:t>
            </a:r>
            <a:r>
              <a:rPr lang="nl-NL" b="1" baseline="0" dirty="0" smtClean="0"/>
              <a:t> </a:t>
            </a:r>
            <a:r>
              <a:rPr lang="nl-NL" b="1" dirty="0" smtClean="0"/>
              <a:t>periode 1, sfeer</a:t>
            </a:r>
          </a:p>
          <a:p>
            <a:endParaRPr lang="nl-NL" b="1" dirty="0"/>
          </a:p>
        </p:txBody>
      </p:sp>
      <p:sp>
        <p:nvSpPr>
          <p:cNvPr id="4" name="Tijdelijke aanduiding voor dianummer 3"/>
          <p:cNvSpPr>
            <a:spLocks noGrp="1"/>
          </p:cNvSpPr>
          <p:nvPr>
            <p:ph type="sldNum" sz="quarter" idx="10"/>
          </p:nvPr>
        </p:nvSpPr>
        <p:spPr/>
        <p:txBody>
          <a:bodyPr/>
          <a:lstStyle/>
          <a:p>
            <a:fld id="{00573E16-81BD-BF4C-AA88-760DC9243915}" type="slidenum">
              <a:rPr lang="nl-NL" smtClean="0"/>
              <a:t>4</a:t>
            </a:fld>
            <a:endParaRPr lang="nl-NL"/>
          </a:p>
        </p:txBody>
      </p:sp>
    </p:spTree>
    <p:extLst>
      <p:ext uri="{BB962C8B-B14F-4D97-AF65-F5344CB8AC3E}">
        <p14:creationId xmlns:p14="http://schemas.microsoft.com/office/powerpoint/2010/main" val="14331028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lvl="0"/>
            <a:r>
              <a:rPr lang="nl-NL" sz="1200" b="1" kern="1200" dirty="0" smtClean="0">
                <a:solidFill>
                  <a:schemeClr val="tx1"/>
                </a:solidFill>
                <a:effectLst/>
                <a:latin typeface="+mn-lt"/>
                <a:ea typeface="+mn-ea"/>
                <a:cs typeface="+mn-cs"/>
              </a:rPr>
              <a:t>Opdracht:</a:t>
            </a:r>
            <a:r>
              <a:rPr lang="nl-NL" sz="1200" kern="1200" dirty="0" smtClean="0">
                <a:solidFill>
                  <a:schemeClr val="tx1"/>
                </a:solidFill>
                <a:effectLst/>
                <a:latin typeface="+mn-lt"/>
                <a:ea typeface="+mn-ea"/>
                <a:cs typeface="+mn-cs"/>
              </a:rPr>
              <a:t>		</a:t>
            </a:r>
          </a:p>
          <a:p>
            <a:pPr lvl="0"/>
            <a:r>
              <a:rPr lang="nl-NL" sz="1200" kern="1200" dirty="0" smtClean="0">
                <a:solidFill>
                  <a:schemeClr val="tx1"/>
                </a:solidFill>
                <a:effectLst/>
                <a:latin typeface="+mn-lt"/>
                <a:ea typeface="+mn-ea"/>
                <a:cs typeface="+mn-cs"/>
              </a:rPr>
              <a:t>Maak een fotoserie over de sfeer op het schoolkamp (4 foto’s die goed bij elkaar passen, elkaar aanvullen en allemaal de sfeer laten zien die je zelf gekozen hebt). </a:t>
            </a:r>
          </a:p>
          <a:p>
            <a:pPr lvl="0"/>
            <a:endParaRPr lang="nl-NL" sz="1200" kern="1200" dirty="0" smtClean="0">
              <a:solidFill>
                <a:schemeClr val="tx1"/>
              </a:solidFill>
              <a:effectLst/>
              <a:latin typeface="+mn-lt"/>
              <a:ea typeface="+mn-ea"/>
              <a:cs typeface="+mn-cs"/>
            </a:endParaRPr>
          </a:p>
          <a:p>
            <a:pPr lvl="0"/>
            <a:endParaRPr lang="nl-NL" sz="1200" b="1" kern="1200" dirty="0" smtClean="0">
              <a:solidFill>
                <a:schemeClr val="tx1"/>
              </a:solidFill>
              <a:effectLst/>
              <a:latin typeface="+mn-lt"/>
              <a:ea typeface="+mn-ea"/>
              <a:cs typeface="+mn-cs"/>
            </a:endParaRPr>
          </a:p>
          <a:p>
            <a:pPr lvl="0"/>
            <a:r>
              <a:rPr lang="nl-NL" sz="1200" b="1" kern="1200" dirty="0" smtClean="0">
                <a:solidFill>
                  <a:schemeClr val="tx1"/>
                </a:solidFill>
                <a:effectLst/>
                <a:latin typeface="+mn-lt"/>
                <a:ea typeface="+mn-ea"/>
                <a:cs typeface="+mn-cs"/>
              </a:rPr>
              <a:t>Voor deze opdracht het ik de volgende sfeer gekozen</a:t>
            </a:r>
            <a:r>
              <a:rPr lang="nl-NL" sz="1200" b="0" kern="1200" baseline="0" dirty="0" smtClean="0">
                <a:solidFill>
                  <a:schemeClr val="tx1"/>
                </a:solidFill>
                <a:effectLst/>
                <a:latin typeface="+mn-lt"/>
                <a:ea typeface="+mn-ea"/>
                <a:cs typeface="+mn-cs"/>
              </a:rPr>
              <a:t> </a:t>
            </a:r>
          </a:p>
          <a:p>
            <a:pPr lvl="0"/>
            <a:r>
              <a:rPr lang="nl-NL" sz="1200" b="0" kern="1200" baseline="0" dirty="0" smtClean="0">
                <a:solidFill>
                  <a:schemeClr val="tx1"/>
                </a:solidFill>
                <a:effectLst/>
                <a:latin typeface="+mn-lt"/>
                <a:ea typeface="+mn-ea"/>
                <a:cs typeface="+mn-cs"/>
              </a:rPr>
              <a:t>(geef in 1 woord aan wat de sfeer is van jouw fotoserie);</a:t>
            </a:r>
            <a:endParaRPr lang="nl-NL" sz="1200" b="1" kern="1200" dirty="0" smtClean="0">
              <a:solidFill>
                <a:schemeClr val="tx1"/>
              </a:solidFill>
              <a:effectLst/>
              <a:latin typeface="+mn-lt"/>
              <a:ea typeface="+mn-ea"/>
              <a:cs typeface="+mn-cs"/>
            </a:endParaRPr>
          </a:p>
          <a:p>
            <a:pPr lvl="0"/>
            <a:endParaRPr lang="nl-NL" sz="1200" kern="1200" dirty="0" smtClean="0">
              <a:solidFill>
                <a:schemeClr val="tx1"/>
              </a:solidFill>
              <a:effectLst/>
              <a:latin typeface="+mn-lt"/>
              <a:ea typeface="+mn-ea"/>
              <a:cs typeface="+mn-cs"/>
            </a:endParaRPr>
          </a:p>
          <a:p>
            <a:pPr lvl="0"/>
            <a:r>
              <a:rPr lang="nl-NL" sz="1200" kern="1200" dirty="0" smtClean="0">
                <a:solidFill>
                  <a:schemeClr val="tx1"/>
                </a:solidFill>
                <a:effectLst/>
                <a:latin typeface="+mn-lt"/>
                <a:ea typeface="+mn-ea"/>
                <a:cs typeface="+mn-cs"/>
              </a:rPr>
              <a:t>		</a:t>
            </a:r>
          </a:p>
          <a:p>
            <a:pPr lvl="0"/>
            <a:endParaRPr lang="nl-NL" sz="1200" kern="1200" dirty="0" smtClean="0">
              <a:solidFill>
                <a:schemeClr val="tx1"/>
              </a:solidFill>
              <a:effectLst/>
              <a:latin typeface="+mn-lt"/>
              <a:ea typeface="+mn-ea"/>
              <a:cs typeface="+mn-cs"/>
            </a:endParaRPr>
          </a:p>
          <a:p>
            <a:pPr lvl="0"/>
            <a:r>
              <a:rPr lang="nl-NL" sz="1200" b="1" kern="1200" dirty="0" smtClean="0">
                <a:solidFill>
                  <a:schemeClr val="tx1"/>
                </a:solidFill>
                <a:effectLst/>
                <a:latin typeface="+mn-lt"/>
                <a:ea typeface="+mn-ea"/>
                <a:cs typeface="+mn-cs"/>
              </a:rPr>
              <a:t>Wat</a:t>
            </a:r>
            <a:r>
              <a:rPr lang="nl-NL" sz="1200" b="1" kern="1200" baseline="0" dirty="0" smtClean="0">
                <a:solidFill>
                  <a:schemeClr val="tx1"/>
                </a:solidFill>
                <a:effectLst/>
                <a:latin typeface="+mn-lt"/>
                <a:ea typeface="+mn-ea"/>
                <a:cs typeface="+mn-cs"/>
              </a:rPr>
              <a:t> ik heb geleerd van deze opdracht</a:t>
            </a:r>
            <a:r>
              <a:rPr lang="nl-NL" sz="1200" b="0" kern="1200" baseline="0" dirty="0" smtClean="0">
                <a:solidFill>
                  <a:schemeClr val="tx1"/>
                </a:solidFill>
                <a:effectLst/>
                <a:latin typeface="+mn-lt"/>
                <a:ea typeface="+mn-ea"/>
                <a:cs typeface="+mn-cs"/>
              </a:rPr>
              <a:t> (geef een korte uitleg);</a:t>
            </a:r>
            <a:endParaRPr lang="nl-NL" sz="1200" kern="1200" baseline="0" dirty="0" smtClean="0">
              <a:solidFill>
                <a:schemeClr val="tx1"/>
              </a:solidFill>
              <a:effectLst/>
              <a:latin typeface="+mn-lt"/>
              <a:ea typeface="+mn-ea"/>
              <a:cs typeface="+mn-cs"/>
            </a:endParaRPr>
          </a:p>
          <a:p>
            <a:pPr lvl="0"/>
            <a:r>
              <a:rPr lang="nl-NL" sz="1200" i="1" kern="1200" dirty="0" smtClean="0">
                <a:solidFill>
                  <a:schemeClr val="tx1"/>
                </a:solidFill>
                <a:effectLst/>
                <a:latin typeface="+mn-lt"/>
                <a:ea typeface="+mn-ea"/>
                <a:cs typeface="+mn-cs"/>
              </a:rPr>
              <a:t>(gebruik</a:t>
            </a:r>
            <a:r>
              <a:rPr lang="nl-NL" sz="1200" i="1" kern="1200" baseline="0" dirty="0" smtClean="0">
                <a:solidFill>
                  <a:schemeClr val="tx1"/>
                </a:solidFill>
                <a:effectLst/>
                <a:latin typeface="+mn-lt"/>
                <a:ea typeface="+mn-ea"/>
                <a:cs typeface="+mn-cs"/>
              </a:rPr>
              <a:t> zelfreflectie dummy pagina 20)</a:t>
            </a:r>
            <a:endParaRPr lang="nl-NL" sz="1200" i="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20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20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b="1" kern="1200" dirty="0" smtClean="0">
                <a:solidFill>
                  <a:schemeClr val="tx1"/>
                </a:solidFill>
                <a:effectLst/>
                <a:latin typeface="+mn-lt"/>
                <a:ea typeface="+mn-ea"/>
                <a:cs typeface="+mn-cs"/>
              </a:rPr>
              <a:t>Contactblad:</a:t>
            </a:r>
            <a:r>
              <a:rPr lang="nl-NL" sz="1200" kern="1200" dirty="0" smtClean="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b="0" kern="1200" dirty="0" smtClean="0">
                <a:solidFill>
                  <a:schemeClr val="tx1"/>
                </a:solidFill>
                <a:effectLst/>
                <a:latin typeface="+mn-lt"/>
                <a:ea typeface="+mn-ea"/>
                <a:cs typeface="+mn-cs"/>
              </a:rPr>
              <a:t>Geef kort aan welke keuzes je hebt gemaakt wat betreft de selectie van jouw fotoserie </a:t>
            </a:r>
            <a:r>
              <a:rPr lang="nl-NL" sz="1200" b="0" kern="1200" baseline="0" dirty="0" smtClean="0">
                <a:solidFill>
                  <a:schemeClr val="tx1"/>
                </a:solidFill>
                <a:effectLst/>
                <a:latin typeface="+mn-lt"/>
                <a:ea typeface="+mn-ea"/>
                <a:cs typeface="+mn-cs"/>
              </a:rPr>
              <a:t>voor deze opdracht. </a:t>
            </a:r>
            <a:r>
              <a:rPr lang="nl-NL" sz="1200" b="0" kern="1200" dirty="0" smtClean="0">
                <a:solidFill>
                  <a:schemeClr val="tx1"/>
                </a:solidFill>
                <a:effectLst/>
                <a:latin typeface="+mn-lt"/>
                <a:ea typeface="+mn-ea"/>
                <a:cs typeface="+mn-cs"/>
              </a:rPr>
              <a:t>Leg je keuzes kort uit. Waarom</a:t>
            </a:r>
            <a:r>
              <a:rPr lang="nl-NL" sz="1200" b="0" kern="1200" baseline="0" dirty="0" smtClean="0">
                <a:solidFill>
                  <a:schemeClr val="tx1"/>
                </a:solidFill>
                <a:effectLst/>
                <a:latin typeface="+mn-lt"/>
                <a:ea typeface="+mn-ea"/>
                <a:cs typeface="+mn-cs"/>
              </a:rPr>
              <a:t> passen deze foto’s bij de sfeer die je gekozen hebt?</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b="0" kern="1200" baseline="0" dirty="0" smtClean="0">
                <a:solidFill>
                  <a:schemeClr val="tx1"/>
                </a:solidFill>
                <a:effectLst/>
                <a:latin typeface="+mn-lt"/>
                <a:ea typeface="+mn-ea"/>
                <a:cs typeface="+mn-cs"/>
              </a:rPr>
              <a:t>Hoe heb je ervoor gezorgd dat de vier foto’s goed bij elkaar passen? </a:t>
            </a:r>
            <a:endParaRPr lang="nl-NL" sz="1200" kern="1200" dirty="0" smtClean="0">
              <a:solidFill>
                <a:schemeClr val="tx1"/>
              </a:solidFill>
              <a:effectLst/>
              <a:latin typeface="+mn-lt"/>
              <a:ea typeface="+mn-ea"/>
              <a:cs typeface="+mn-cs"/>
            </a:endParaRPr>
          </a:p>
          <a:p>
            <a:r>
              <a:rPr lang="nl-NL" sz="1200" kern="1200" dirty="0" smtClean="0">
                <a:solidFill>
                  <a:schemeClr val="tx1"/>
                </a:solidFill>
                <a:effectLst/>
                <a:latin typeface="+mn-lt"/>
                <a:ea typeface="+mn-ea"/>
                <a:cs typeface="+mn-cs"/>
              </a:rPr>
              <a:t> </a:t>
            </a:r>
          </a:p>
          <a:p>
            <a:endParaRPr lang="nl-NL" sz="1200" kern="1200" dirty="0" smtClean="0">
              <a:solidFill>
                <a:schemeClr val="tx1"/>
              </a:solidFill>
              <a:effectLst/>
              <a:latin typeface="+mn-lt"/>
              <a:ea typeface="+mn-ea"/>
              <a:cs typeface="+mn-cs"/>
            </a:endParaRPr>
          </a:p>
          <a:p>
            <a:r>
              <a:rPr lang="nl-NL" sz="1200" b="1" kern="1200" dirty="0" smtClean="0">
                <a:solidFill>
                  <a:schemeClr val="tx1"/>
                </a:solidFill>
                <a:effectLst/>
                <a:latin typeface="+mn-lt"/>
                <a:ea typeface="+mn-ea"/>
                <a:cs typeface="+mn-cs"/>
              </a:rPr>
              <a:t>Ingeleverd:</a:t>
            </a:r>
            <a:endParaRPr lang="nl-NL" sz="1200" kern="1200" dirty="0" smtClean="0">
              <a:solidFill>
                <a:schemeClr val="tx1"/>
              </a:solidFill>
              <a:effectLst/>
              <a:latin typeface="+mn-lt"/>
              <a:ea typeface="+mn-ea"/>
              <a:cs typeface="+mn-cs"/>
            </a:endParaRPr>
          </a:p>
          <a:p>
            <a:r>
              <a:rPr lang="nl-NL" sz="1200" b="1" kern="1200" dirty="0" smtClean="0">
                <a:solidFill>
                  <a:schemeClr val="tx1"/>
                </a:solidFill>
                <a:effectLst/>
                <a:latin typeface="+mn-lt"/>
                <a:ea typeface="+mn-ea"/>
                <a:cs typeface="+mn-cs"/>
              </a:rPr>
              <a:t> </a:t>
            </a:r>
            <a:endParaRPr lang="nl-NL" sz="1200" kern="1200" dirty="0" smtClean="0">
              <a:solidFill>
                <a:schemeClr val="tx1"/>
              </a:solidFill>
              <a:effectLst/>
              <a:latin typeface="+mn-lt"/>
              <a:ea typeface="+mn-ea"/>
              <a:cs typeface="+mn-cs"/>
            </a:endParaRPr>
          </a:p>
          <a:p>
            <a:pPr marL="171450" lvl="0" indent="-171450">
              <a:buFont typeface="Wingdings" charset="2"/>
              <a:buChar char="q"/>
            </a:pPr>
            <a:r>
              <a:rPr lang="nl-NL" sz="1200" b="1" kern="1200" dirty="0" smtClean="0">
                <a:solidFill>
                  <a:schemeClr val="tx1"/>
                </a:solidFill>
                <a:effectLst/>
                <a:latin typeface="+mn-lt"/>
                <a:ea typeface="+mn-ea"/>
                <a:cs typeface="+mn-cs"/>
              </a:rPr>
              <a:t>1x contactblad</a:t>
            </a:r>
            <a:r>
              <a:rPr lang="nl-NL" sz="1200" kern="1200" dirty="0" smtClean="0">
                <a:solidFill>
                  <a:schemeClr val="tx1"/>
                </a:solidFill>
                <a:effectLst/>
                <a:latin typeface="+mn-lt"/>
                <a:ea typeface="+mn-ea"/>
                <a:cs typeface="+mn-cs"/>
              </a:rPr>
              <a:t> van je beste 15 foto’s voor deze opdracht. </a:t>
            </a:r>
          </a:p>
          <a:p>
            <a:pPr marL="171450" lvl="0" indent="-171450">
              <a:buFont typeface="Wingdings" charset="2"/>
              <a:buChar char="q"/>
            </a:pPr>
            <a:r>
              <a:rPr lang="nl-NL" sz="1200" b="1" kern="1200" dirty="0" smtClean="0">
                <a:solidFill>
                  <a:schemeClr val="tx1"/>
                </a:solidFill>
                <a:effectLst/>
                <a:latin typeface="+mn-lt"/>
                <a:ea typeface="+mn-ea"/>
                <a:cs typeface="+mn-cs"/>
              </a:rPr>
              <a:t>1x serie schoolkamp</a:t>
            </a:r>
            <a:r>
              <a:rPr lang="nl-NL" sz="1200" kern="1200" dirty="0" smtClean="0">
                <a:solidFill>
                  <a:schemeClr val="tx1"/>
                </a:solidFill>
                <a:effectLst/>
                <a:latin typeface="+mn-lt"/>
                <a:ea typeface="+mn-ea"/>
                <a:cs typeface="+mn-cs"/>
              </a:rPr>
              <a:t> </a:t>
            </a:r>
          </a:p>
          <a:p>
            <a:pPr marL="171450" lvl="0" indent="-171450">
              <a:buFont typeface="Wingdings" charset="2"/>
              <a:buChar char="q"/>
            </a:pPr>
            <a:r>
              <a:rPr lang="nl-NL" b="1" dirty="0" smtClean="0"/>
              <a:t>dummy</a:t>
            </a:r>
            <a:r>
              <a:rPr lang="nl-NL" b="1" baseline="0" dirty="0" smtClean="0"/>
              <a:t> </a:t>
            </a:r>
            <a:r>
              <a:rPr lang="nl-NL" b="1" dirty="0" smtClean="0"/>
              <a:t>periode 1, sfeer</a:t>
            </a:r>
          </a:p>
        </p:txBody>
      </p:sp>
      <p:sp>
        <p:nvSpPr>
          <p:cNvPr id="4" name="Tijdelijke aanduiding voor dianummer 3"/>
          <p:cNvSpPr>
            <a:spLocks noGrp="1"/>
          </p:cNvSpPr>
          <p:nvPr>
            <p:ph type="sldNum" sz="quarter" idx="10"/>
          </p:nvPr>
        </p:nvSpPr>
        <p:spPr/>
        <p:txBody>
          <a:bodyPr/>
          <a:lstStyle/>
          <a:p>
            <a:fld id="{00573E16-81BD-BF4C-AA88-760DC9243915}" type="slidenum">
              <a:rPr lang="nl-NL" smtClean="0"/>
              <a:t>5</a:t>
            </a:fld>
            <a:endParaRPr lang="nl-NL"/>
          </a:p>
        </p:txBody>
      </p:sp>
    </p:spTree>
    <p:extLst>
      <p:ext uri="{BB962C8B-B14F-4D97-AF65-F5344CB8AC3E}">
        <p14:creationId xmlns:p14="http://schemas.microsoft.com/office/powerpoint/2010/main" val="11755263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lvl="0"/>
            <a:r>
              <a:rPr lang="nl-NL" sz="1200" b="1" kern="1200" dirty="0" smtClean="0">
                <a:solidFill>
                  <a:schemeClr val="tx1"/>
                </a:solidFill>
                <a:effectLst/>
                <a:latin typeface="+mn-lt"/>
                <a:ea typeface="+mn-ea"/>
                <a:cs typeface="+mn-cs"/>
              </a:rPr>
              <a:t>Opdracht:</a:t>
            </a:r>
            <a:r>
              <a:rPr lang="nl-NL" sz="1200" kern="1200" dirty="0" smtClean="0">
                <a:solidFill>
                  <a:schemeClr val="tx1"/>
                </a:solidFill>
                <a:effectLst/>
                <a:latin typeface="+mn-lt"/>
                <a:ea typeface="+mn-ea"/>
                <a:cs typeface="+mn-cs"/>
              </a:rPr>
              <a:t>		</a:t>
            </a:r>
          </a:p>
          <a:p>
            <a:pPr lvl="0"/>
            <a:r>
              <a:rPr lang="nl-NL" sz="1200" kern="1200" dirty="0" smtClean="0">
                <a:solidFill>
                  <a:schemeClr val="tx1"/>
                </a:solidFill>
                <a:effectLst/>
                <a:latin typeface="+mn-lt"/>
                <a:ea typeface="+mn-ea"/>
                <a:cs typeface="+mn-cs"/>
              </a:rPr>
              <a:t>Maak een analoge </a:t>
            </a:r>
            <a:r>
              <a:rPr lang="nl-NL" sz="1200" kern="1200" dirty="0" err="1" smtClean="0">
                <a:solidFill>
                  <a:schemeClr val="tx1"/>
                </a:solidFill>
                <a:effectLst/>
                <a:latin typeface="+mn-lt"/>
                <a:ea typeface="+mn-ea"/>
                <a:cs typeface="+mn-cs"/>
              </a:rPr>
              <a:t>pinhole</a:t>
            </a:r>
            <a:r>
              <a:rPr lang="nl-NL" sz="1200" kern="1200" dirty="0" smtClean="0">
                <a:solidFill>
                  <a:schemeClr val="tx1"/>
                </a:solidFill>
                <a:effectLst/>
                <a:latin typeface="+mn-lt"/>
                <a:ea typeface="+mn-ea"/>
                <a:cs typeface="+mn-cs"/>
              </a:rPr>
              <a:t>- camera. Gebruik</a:t>
            </a:r>
            <a:r>
              <a:rPr lang="nl-NL" sz="1200" kern="1200" baseline="0" dirty="0" smtClean="0">
                <a:solidFill>
                  <a:schemeClr val="tx1"/>
                </a:solidFill>
                <a:effectLst/>
                <a:latin typeface="+mn-lt"/>
                <a:ea typeface="+mn-ea"/>
                <a:cs typeface="+mn-cs"/>
              </a:rPr>
              <a:t> hiervoor een blik dat van binnen zwart is geverfd. Ontwikkel je foto in de DOKA onder begeleiding van de docent. </a:t>
            </a:r>
          </a:p>
          <a:p>
            <a:pPr lvl="0"/>
            <a:endParaRPr lang="nl-NL" sz="1200" kern="1200" baseline="0" dirty="0" smtClean="0">
              <a:solidFill>
                <a:schemeClr val="tx1"/>
              </a:solidFill>
              <a:effectLst/>
              <a:latin typeface="+mn-lt"/>
              <a:ea typeface="+mn-ea"/>
              <a:cs typeface="+mn-cs"/>
            </a:endParaRPr>
          </a:p>
          <a:p>
            <a:pPr lvl="0"/>
            <a:r>
              <a:rPr lang="nl-NL" sz="1200" b="1" kern="1200" baseline="0" dirty="0" smtClean="0">
                <a:solidFill>
                  <a:schemeClr val="tx1"/>
                </a:solidFill>
                <a:effectLst/>
                <a:latin typeface="+mn-lt"/>
                <a:ea typeface="+mn-ea"/>
                <a:cs typeface="+mn-cs"/>
              </a:rPr>
              <a:t>Leg kort uit wat je hebt gedaan:</a:t>
            </a:r>
            <a:endParaRPr lang="nl-NL" sz="1200" b="1" kern="1200" dirty="0" smtClean="0">
              <a:solidFill>
                <a:schemeClr val="tx1"/>
              </a:solidFill>
              <a:effectLst/>
              <a:latin typeface="+mn-lt"/>
              <a:ea typeface="+mn-ea"/>
              <a:cs typeface="+mn-cs"/>
            </a:endParaRPr>
          </a:p>
          <a:p>
            <a:pPr lvl="0"/>
            <a:endParaRPr lang="nl-NL" sz="1200" kern="1200" dirty="0" smtClean="0">
              <a:solidFill>
                <a:schemeClr val="tx1"/>
              </a:solidFill>
              <a:effectLst/>
              <a:latin typeface="+mn-lt"/>
              <a:ea typeface="+mn-ea"/>
              <a:cs typeface="+mn-cs"/>
            </a:endParaRPr>
          </a:p>
          <a:p>
            <a:pPr lvl="0"/>
            <a:endParaRPr lang="nl-NL" sz="1200" b="1" kern="1200" dirty="0" smtClean="0">
              <a:solidFill>
                <a:schemeClr val="tx1"/>
              </a:solidFill>
              <a:effectLst/>
              <a:latin typeface="+mn-lt"/>
              <a:ea typeface="+mn-ea"/>
              <a:cs typeface="+mn-cs"/>
            </a:endParaRPr>
          </a:p>
          <a:p>
            <a:pPr lvl="0"/>
            <a:r>
              <a:rPr lang="nl-NL" sz="1200" b="1" kern="1200" dirty="0" smtClean="0">
                <a:solidFill>
                  <a:schemeClr val="tx1"/>
                </a:solidFill>
                <a:effectLst/>
                <a:latin typeface="+mn-lt"/>
                <a:ea typeface="+mn-ea"/>
                <a:cs typeface="+mn-cs"/>
              </a:rPr>
              <a:t>Leg kort uit wat je hebt geleerd </a:t>
            </a:r>
            <a:r>
              <a:rPr lang="nl-NL" sz="1200" b="1" kern="1200" baseline="0" dirty="0" smtClean="0">
                <a:solidFill>
                  <a:schemeClr val="tx1"/>
                </a:solidFill>
                <a:effectLst/>
                <a:latin typeface="+mn-lt"/>
                <a:ea typeface="+mn-ea"/>
                <a:cs typeface="+mn-cs"/>
              </a:rPr>
              <a:t>van deze opdracht</a:t>
            </a:r>
            <a:r>
              <a:rPr lang="nl-NL" sz="1200" b="0" kern="1200" baseline="0" dirty="0" smtClean="0">
                <a:solidFill>
                  <a:schemeClr val="tx1"/>
                </a:solidFill>
                <a:effectLst/>
                <a:latin typeface="+mn-lt"/>
                <a:ea typeface="+mn-ea"/>
                <a:cs typeface="+mn-cs"/>
              </a:rPr>
              <a:t>;</a:t>
            </a:r>
            <a:endParaRPr lang="nl-NL" sz="1200" kern="1200" baseline="0" dirty="0" smtClean="0">
              <a:solidFill>
                <a:schemeClr val="tx1"/>
              </a:solidFill>
              <a:effectLst/>
              <a:latin typeface="+mn-lt"/>
              <a:ea typeface="+mn-ea"/>
              <a:cs typeface="+mn-cs"/>
            </a:endParaRPr>
          </a:p>
          <a:p>
            <a:pPr lvl="0"/>
            <a:endParaRPr lang="nl-NL" sz="1200" kern="1200" dirty="0" smtClean="0">
              <a:solidFill>
                <a:schemeClr val="tx1"/>
              </a:solidFill>
              <a:effectLst/>
              <a:latin typeface="+mn-lt"/>
              <a:ea typeface="+mn-ea"/>
              <a:cs typeface="+mn-cs"/>
            </a:endParaRPr>
          </a:p>
          <a:p>
            <a:endParaRPr lang="nl-NL" sz="1200" kern="1200" dirty="0" smtClean="0">
              <a:solidFill>
                <a:schemeClr val="tx1"/>
              </a:solidFill>
              <a:effectLst/>
              <a:latin typeface="+mn-lt"/>
              <a:ea typeface="+mn-ea"/>
              <a:cs typeface="+mn-cs"/>
            </a:endParaRPr>
          </a:p>
          <a:p>
            <a:r>
              <a:rPr lang="nl-NL" sz="1200" b="1" kern="1200" dirty="0" smtClean="0">
                <a:solidFill>
                  <a:schemeClr val="tx1"/>
                </a:solidFill>
                <a:effectLst/>
                <a:latin typeface="+mn-lt"/>
                <a:ea typeface="+mn-ea"/>
                <a:cs typeface="+mn-cs"/>
              </a:rPr>
              <a:t>Ingeleverd:</a:t>
            </a:r>
            <a:endParaRPr lang="nl-NL" sz="1200" kern="1200" dirty="0" smtClean="0">
              <a:solidFill>
                <a:schemeClr val="tx1"/>
              </a:solidFill>
              <a:effectLst/>
              <a:latin typeface="+mn-lt"/>
              <a:ea typeface="+mn-ea"/>
              <a:cs typeface="+mn-cs"/>
            </a:endParaRPr>
          </a:p>
          <a:p>
            <a:r>
              <a:rPr lang="nl-NL" sz="1200" b="1" kern="1200" dirty="0" smtClean="0">
                <a:solidFill>
                  <a:schemeClr val="tx1"/>
                </a:solidFill>
                <a:effectLst/>
                <a:latin typeface="+mn-lt"/>
                <a:ea typeface="+mn-ea"/>
                <a:cs typeface="+mn-cs"/>
              </a:rPr>
              <a:t> </a:t>
            </a:r>
            <a:endParaRPr lang="nl-NL" sz="1200" kern="1200" dirty="0" smtClean="0">
              <a:solidFill>
                <a:schemeClr val="tx1"/>
              </a:solidFill>
              <a:effectLst/>
              <a:latin typeface="+mn-lt"/>
              <a:ea typeface="+mn-ea"/>
              <a:cs typeface="+mn-cs"/>
            </a:endParaRPr>
          </a:p>
          <a:p>
            <a:pPr marL="171450" lvl="0" indent="-171450">
              <a:buFont typeface="Wingdings" charset="2"/>
              <a:buChar char="q"/>
            </a:pPr>
            <a:r>
              <a:rPr lang="nl-NL" sz="1200" b="1" kern="1200" dirty="0" err="1" smtClean="0">
                <a:solidFill>
                  <a:schemeClr val="tx1"/>
                </a:solidFill>
                <a:effectLst/>
                <a:latin typeface="+mn-lt"/>
                <a:ea typeface="+mn-ea"/>
                <a:cs typeface="+mn-cs"/>
              </a:rPr>
              <a:t>Pinhole</a:t>
            </a:r>
            <a:r>
              <a:rPr lang="nl-NL" sz="1200" b="1" kern="1200" dirty="0" smtClean="0">
                <a:solidFill>
                  <a:schemeClr val="tx1"/>
                </a:solidFill>
                <a:effectLst/>
                <a:latin typeface="+mn-lt"/>
                <a:ea typeface="+mn-ea"/>
                <a:cs typeface="+mn-cs"/>
              </a:rPr>
              <a:t> foto </a:t>
            </a:r>
            <a:r>
              <a:rPr lang="nl-NL" sz="1200" b="0" kern="1200" dirty="0" smtClean="0">
                <a:solidFill>
                  <a:schemeClr val="tx1"/>
                </a:solidFill>
                <a:effectLst/>
                <a:latin typeface="+mn-lt"/>
                <a:ea typeface="+mn-ea"/>
                <a:cs typeface="+mn-cs"/>
              </a:rPr>
              <a:t>(originele</a:t>
            </a:r>
            <a:r>
              <a:rPr lang="nl-NL" sz="1200" b="0" kern="1200" baseline="0" dirty="0" smtClean="0">
                <a:solidFill>
                  <a:schemeClr val="tx1"/>
                </a:solidFill>
                <a:effectLst/>
                <a:latin typeface="+mn-lt"/>
                <a:ea typeface="+mn-ea"/>
                <a:cs typeface="+mn-cs"/>
              </a:rPr>
              <a:t> foto op fotopapier 10x15 cm)</a:t>
            </a:r>
          </a:p>
          <a:p>
            <a:pPr marL="171450" lvl="0" indent="-171450">
              <a:buFont typeface="Wingdings" charset="2"/>
              <a:buChar char="q"/>
            </a:pPr>
            <a:r>
              <a:rPr lang="nl-NL" sz="1200" b="1" kern="1200" baseline="0" dirty="0" smtClean="0">
                <a:solidFill>
                  <a:schemeClr val="tx1"/>
                </a:solidFill>
                <a:effectLst/>
                <a:latin typeface="+mn-lt"/>
                <a:ea typeface="+mn-ea"/>
                <a:cs typeface="+mn-cs"/>
              </a:rPr>
              <a:t>Scan </a:t>
            </a:r>
            <a:r>
              <a:rPr lang="nl-NL" sz="1200" b="1" kern="1200" baseline="0" dirty="0" err="1" smtClean="0">
                <a:solidFill>
                  <a:schemeClr val="tx1"/>
                </a:solidFill>
                <a:effectLst/>
                <a:latin typeface="+mn-lt"/>
                <a:ea typeface="+mn-ea"/>
                <a:cs typeface="+mn-cs"/>
              </a:rPr>
              <a:t>pinhole</a:t>
            </a:r>
            <a:r>
              <a:rPr lang="nl-NL" sz="1200" b="1" kern="1200" baseline="0" dirty="0" smtClean="0">
                <a:solidFill>
                  <a:schemeClr val="tx1"/>
                </a:solidFill>
                <a:effectLst/>
                <a:latin typeface="+mn-lt"/>
                <a:ea typeface="+mn-ea"/>
                <a:cs typeface="+mn-cs"/>
              </a:rPr>
              <a:t> foto </a:t>
            </a:r>
          </a:p>
          <a:p>
            <a:pPr marL="171450" lvl="0" indent="-171450">
              <a:buFont typeface="Wingdings" charset="2"/>
              <a:buChar char="q"/>
            </a:pPr>
            <a:r>
              <a:rPr lang="nl-NL" sz="1200" b="1" kern="1200" baseline="0" dirty="0" smtClean="0">
                <a:solidFill>
                  <a:schemeClr val="tx1"/>
                </a:solidFill>
                <a:effectLst/>
                <a:latin typeface="+mn-lt"/>
                <a:ea typeface="+mn-ea"/>
                <a:cs typeface="+mn-cs"/>
              </a:rPr>
              <a:t>Scan </a:t>
            </a:r>
            <a:r>
              <a:rPr lang="nl-NL" sz="1200" b="1" kern="1200" baseline="0" dirty="0" err="1" smtClean="0">
                <a:solidFill>
                  <a:schemeClr val="tx1"/>
                </a:solidFill>
                <a:effectLst/>
                <a:latin typeface="+mn-lt"/>
                <a:ea typeface="+mn-ea"/>
                <a:cs typeface="+mn-cs"/>
              </a:rPr>
              <a:t>pinhole</a:t>
            </a:r>
            <a:r>
              <a:rPr lang="nl-NL" sz="1200" b="1" kern="1200" baseline="0" dirty="0" smtClean="0">
                <a:solidFill>
                  <a:schemeClr val="tx1"/>
                </a:solidFill>
                <a:effectLst/>
                <a:latin typeface="+mn-lt"/>
                <a:ea typeface="+mn-ea"/>
                <a:cs typeface="+mn-cs"/>
              </a:rPr>
              <a:t> foto omgezet naar positief beeld</a:t>
            </a:r>
          </a:p>
        </p:txBody>
      </p:sp>
      <p:sp>
        <p:nvSpPr>
          <p:cNvPr id="4" name="Tijdelijke aanduiding voor dianummer 3"/>
          <p:cNvSpPr>
            <a:spLocks noGrp="1"/>
          </p:cNvSpPr>
          <p:nvPr>
            <p:ph type="sldNum" sz="quarter" idx="10"/>
          </p:nvPr>
        </p:nvSpPr>
        <p:spPr/>
        <p:txBody>
          <a:bodyPr/>
          <a:lstStyle/>
          <a:p>
            <a:fld id="{00573E16-81BD-BF4C-AA88-760DC9243915}" type="slidenum">
              <a:rPr lang="nl-NL" smtClean="0"/>
              <a:t>6</a:t>
            </a:fld>
            <a:endParaRPr lang="nl-NL"/>
          </a:p>
        </p:txBody>
      </p:sp>
    </p:spTree>
    <p:extLst>
      <p:ext uri="{BB962C8B-B14F-4D97-AF65-F5344CB8AC3E}">
        <p14:creationId xmlns:p14="http://schemas.microsoft.com/office/powerpoint/2010/main" val="11060594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00573E16-81BD-BF4C-AA88-760DC9243915}" type="slidenum">
              <a:rPr lang="nl-NL" smtClean="0"/>
              <a:t>7</a:t>
            </a:fld>
            <a:endParaRPr lang="nl-NL"/>
          </a:p>
        </p:txBody>
      </p:sp>
    </p:spTree>
    <p:extLst>
      <p:ext uri="{BB962C8B-B14F-4D97-AF65-F5344CB8AC3E}">
        <p14:creationId xmlns:p14="http://schemas.microsoft.com/office/powerpoint/2010/main" val="10264131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lvl="0"/>
            <a:r>
              <a:rPr lang="nl-NL" sz="1200" b="1" kern="1200" dirty="0" smtClean="0">
                <a:solidFill>
                  <a:schemeClr val="tx1"/>
                </a:solidFill>
                <a:effectLst/>
                <a:latin typeface="+mn-lt"/>
                <a:ea typeface="+mn-ea"/>
                <a:cs typeface="+mn-cs"/>
              </a:rPr>
              <a:t>Opdracht:</a:t>
            </a:r>
            <a:r>
              <a:rPr lang="nl-NL" sz="1200" kern="1200" dirty="0" smtClean="0">
                <a:solidFill>
                  <a:schemeClr val="tx1"/>
                </a:solidFill>
                <a:effectLst/>
                <a:latin typeface="+mn-lt"/>
                <a:ea typeface="+mn-ea"/>
                <a:cs typeface="+mn-cs"/>
              </a:rPr>
              <a:t>		</a:t>
            </a:r>
          </a:p>
          <a:p>
            <a:pPr lvl="0"/>
            <a:r>
              <a:rPr lang="nl-NL" sz="1200" kern="1200" dirty="0" smtClean="0">
                <a:solidFill>
                  <a:schemeClr val="tx1"/>
                </a:solidFill>
                <a:effectLst/>
                <a:latin typeface="+mn-lt"/>
                <a:ea typeface="+mn-ea"/>
                <a:cs typeface="+mn-cs"/>
              </a:rPr>
              <a:t>Maak,</a:t>
            </a:r>
            <a:r>
              <a:rPr lang="nl-NL" sz="1200" kern="1200" baseline="0" dirty="0" smtClean="0">
                <a:solidFill>
                  <a:schemeClr val="tx1"/>
                </a:solidFill>
                <a:effectLst/>
                <a:latin typeface="+mn-lt"/>
                <a:ea typeface="+mn-ea"/>
                <a:cs typeface="+mn-cs"/>
              </a:rPr>
              <a:t> naar aanleiding van, de expositie ‘Lekker Licht’ in het Centraal Museum zoveel mogelijk ‘goede’ foto’s met het thema ‘</a:t>
            </a:r>
            <a:r>
              <a:rPr lang="nl-NL" sz="1200" b="1" kern="1200" baseline="0" dirty="0" smtClean="0">
                <a:solidFill>
                  <a:schemeClr val="tx1"/>
                </a:solidFill>
                <a:effectLst/>
                <a:latin typeface="+mn-lt"/>
                <a:ea typeface="+mn-ea"/>
                <a:cs typeface="+mn-cs"/>
              </a:rPr>
              <a:t>ochtendgloren</a:t>
            </a:r>
            <a:r>
              <a:rPr lang="nl-NL" sz="1200" kern="1200" baseline="0" dirty="0" smtClean="0">
                <a:solidFill>
                  <a:schemeClr val="tx1"/>
                </a:solidFill>
                <a:effectLst/>
                <a:latin typeface="+mn-lt"/>
                <a:ea typeface="+mn-ea"/>
                <a:cs typeface="+mn-cs"/>
              </a:rPr>
              <a:t>’. Let daarbij vooral op het beeldaspect ‘licht’. </a:t>
            </a:r>
            <a:endParaRPr lang="nl-NL" sz="1200" kern="1200" dirty="0" smtClean="0">
              <a:solidFill>
                <a:schemeClr val="tx1"/>
              </a:solidFill>
              <a:effectLst/>
              <a:latin typeface="+mn-lt"/>
              <a:ea typeface="+mn-ea"/>
              <a:cs typeface="+mn-cs"/>
            </a:endParaRPr>
          </a:p>
          <a:p>
            <a:pPr lvl="0"/>
            <a:r>
              <a:rPr lang="nl-NL" sz="1200" kern="1200" dirty="0" smtClean="0">
                <a:solidFill>
                  <a:schemeClr val="tx1"/>
                </a:solidFill>
                <a:effectLst/>
                <a:latin typeface="+mn-lt"/>
                <a:ea typeface="+mn-ea"/>
                <a:cs typeface="+mn-cs"/>
              </a:rPr>
              <a:t>		</a:t>
            </a:r>
          </a:p>
          <a:p>
            <a:pPr lvl="0"/>
            <a:endParaRPr lang="nl-NL" sz="1200" b="0" kern="1200" dirty="0" smtClean="0">
              <a:solidFill>
                <a:schemeClr val="tx1"/>
              </a:solidFill>
              <a:effectLst/>
              <a:latin typeface="+mn-lt"/>
              <a:ea typeface="+mn-ea"/>
              <a:cs typeface="+mn-cs"/>
            </a:endParaRPr>
          </a:p>
          <a:p>
            <a:pPr lvl="0"/>
            <a:r>
              <a:rPr lang="nl-NL" sz="1200" b="1" kern="1200" dirty="0" smtClean="0">
                <a:solidFill>
                  <a:schemeClr val="tx1"/>
                </a:solidFill>
                <a:effectLst/>
                <a:latin typeface="+mn-lt"/>
                <a:ea typeface="+mn-ea"/>
                <a:cs typeface="+mn-cs"/>
              </a:rPr>
              <a:t>Wat</a:t>
            </a:r>
            <a:r>
              <a:rPr lang="nl-NL" sz="1200" b="1" kern="1200" baseline="0" dirty="0" smtClean="0">
                <a:solidFill>
                  <a:schemeClr val="tx1"/>
                </a:solidFill>
                <a:effectLst/>
                <a:latin typeface="+mn-lt"/>
                <a:ea typeface="+mn-ea"/>
                <a:cs typeface="+mn-cs"/>
              </a:rPr>
              <a:t> ik heb geleerd van deze opdracht</a:t>
            </a:r>
            <a:r>
              <a:rPr lang="nl-NL" sz="1200" b="0" kern="1200" baseline="0" dirty="0" smtClean="0">
                <a:solidFill>
                  <a:schemeClr val="tx1"/>
                </a:solidFill>
                <a:effectLst/>
                <a:latin typeface="+mn-lt"/>
                <a:ea typeface="+mn-ea"/>
                <a:cs typeface="+mn-cs"/>
              </a:rPr>
              <a:t> (geef een korte uitleg);</a:t>
            </a:r>
            <a:endParaRPr lang="nl-NL" sz="1200" kern="1200" baseline="0" dirty="0" smtClean="0">
              <a:solidFill>
                <a:schemeClr val="tx1"/>
              </a:solidFill>
              <a:effectLst/>
              <a:latin typeface="+mn-lt"/>
              <a:ea typeface="+mn-ea"/>
              <a:cs typeface="+mn-cs"/>
            </a:endParaRPr>
          </a:p>
          <a:p>
            <a:pPr lvl="0"/>
            <a:endParaRPr lang="nl-NL"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20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b="1" kern="1200" dirty="0" smtClean="0">
                <a:solidFill>
                  <a:schemeClr val="tx1"/>
                </a:solidFill>
                <a:effectLst/>
                <a:latin typeface="+mn-lt"/>
                <a:ea typeface="+mn-ea"/>
                <a:cs typeface="+mn-cs"/>
              </a:rPr>
              <a:t>Contactblad:</a:t>
            </a:r>
            <a:r>
              <a:rPr lang="nl-NL" sz="1200" kern="1200" dirty="0" smtClean="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b="0" kern="1200" dirty="0" smtClean="0">
                <a:solidFill>
                  <a:schemeClr val="tx1"/>
                </a:solidFill>
                <a:effectLst/>
                <a:latin typeface="+mn-lt"/>
                <a:ea typeface="+mn-ea"/>
                <a:cs typeface="+mn-cs"/>
              </a:rPr>
              <a:t>Geef kort aan welke keuzes je hebt gemaakt wat betreft de selectie van je beste foto</a:t>
            </a:r>
            <a:r>
              <a:rPr lang="nl-NL" sz="1200" b="0" kern="1200" baseline="0" dirty="0" smtClean="0">
                <a:solidFill>
                  <a:schemeClr val="tx1"/>
                </a:solidFill>
                <a:effectLst/>
                <a:latin typeface="+mn-lt"/>
                <a:ea typeface="+mn-ea"/>
                <a:cs typeface="+mn-cs"/>
              </a:rPr>
              <a:t> voor deze opdracht. </a:t>
            </a:r>
            <a:r>
              <a:rPr lang="nl-NL" sz="1200" b="0" kern="1200" dirty="0" smtClean="0">
                <a:solidFill>
                  <a:schemeClr val="tx1"/>
                </a:solidFill>
                <a:effectLst/>
                <a:latin typeface="+mn-lt"/>
                <a:ea typeface="+mn-ea"/>
                <a:cs typeface="+mn-cs"/>
              </a:rPr>
              <a:t>Leg je keuze uit. Waarom</a:t>
            </a:r>
            <a:r>
              <a:rPr lang="nl-NL" sz="1200" b="0" kern="1200" baseline="0" dirty="0" smtClean="0">
                <a:solidFill>
                  <a:schemeClr val="tx1"/>
                </a:solidFill>
                <a:effectLst/>
                <a:latin typeface="+mn-lt"/>
                <a:ea typeface="+mn-ea"/>
                <a:cs typeface="+mn-cs"/>
              </a:rPr>
              <a:t> past deze foto het beste bij het thema ‘</a:t>
            </a:r>
            <a:r>
              <a:rPr lang="nl-NL" sz="1200" b="1" kern="1200" baseline="0" dirty="0" smtClean="0">
                <a:solidFill>
                  <a:schemeClr val="tx1"/>
                </a:solidFill>
                <a:effectLst/>
                <a:latin typeface="+mn-lt"/>
                <a:ea typeface="+mn-ea"/>
                <a:cs typeface="+mn-cs"/>
              </a:rPr>
              <a:t>ochtendgloren</a:t>
            </a:r>
            <a:r>
              <a:rPr lang="nl-NL" sz="1200" b="0" kern="1200" baseline="0" dirty="0" smtClean="0">
                <a:solidFill>
                  <a:schemeClr val="tx1"/>
                </a:solidFill>
                <a:effectLst/>
                <a:latin typeface="+mn-lt"/>
                <a:ea typeface="+mn-ea"/>
                <a:cs typeface="+mn-cs"/>
              </a:rPr>
              <a:t>’ in vergelijking met de andere foto’s de je gemaakt hebt?</a:t>
            </a:r>
            <a:endParaRPr lang="nl-NL" sz="1200" b="0" kern="1200" dirty="0" smtClean="0">
              <a:solidFill>
                <a:schemeClr val="tx1"/>
              </a:solidFill>
              <a:effectLst/>
              <a:latin typeface="+mn-lt"/>
              <a:ea typeface="+mn-ea"/>
              <a:cs typeface="+mn-cs"/>
            </a:endParaRPr>
          </a:p>
          <a:p>
            <a:endParaRPr lang="nl-NL" sz="1200" kern="1200" dirty="0" smtClean="0">
              <a:solidFill>
                <a:schemeClr val="tx1"/>
              </a:solidFill>
              <a:effectLst/>
              <a:latin typeface="+mn-lt"/>
              <a:ea typeface="+mn-ea"/>
              <a:cs typeface="+mn-cs"/>
            </a:endParaRPr>
          </a:p>
          <a:p>
            <a:r>
              <a:rPr lang="nl-NL" sz="1200" kern="1200" dirty="0" smtClean="0">
                <a:solidFill>
                  <a:schemeClr val="tx1"/>
                </a:solidFill>
                <a:effectLst/>
                <a:latin typeface="+mn-lt"/>
                <a:ea typeface="+mn-ea"/>
                <a:cs typeface="+mn-cs"/>
              </a:rPr>
              <a:t> </a:t>
            </a:r>
          </a:p>
          <a:p>
            <a:r>
              <a:rPr lang="nl-NL" sz="1200" b="1" kern="1200" dirty="0" smtClean="0">
                <a:solidFill>
                  <a:schemeClr val="tx1"/>
                </a:solidFill>
                <a:effectLst/>
                <a:latin typeface="+mn-lt"/>
                <a:ea typeface="+mn-ea"/>
                <a:cs typeface="+mn-cs"/>
              </a:rPr>
              <a:t>Ingeleverd:</a:t>
            </a:r>
            <a:endParaRPr lang="nl-NL" sz="1200" kern="1200" dirty="0" smtClean="0">
              <a:solidFill>
                <a:schemeClr val="tx1"/>
              </a:solidFill>
              <a:effectLst/>
              <a:latin typeface="+mn-lt"/>
              <a:ea typeface="+mn-ea"/>
              <a:cs typeface="+mn-cs"/>
            </a:endParaRPr>
          </a:p>
          <a:p>
            <a:r>
              <a:rPr lang="nl-NL" sz="1200" b="1" kern="1200" dirty="0" smtClean="0">
                <a:solidFill>
                  <a:schemeClr val="tx1"/>
                </a:solidFill>
                <a:effectLst/>
                <a:latin typeface="+mn-lt"/>
                <a:ea typeface="+mn-ea"/>
                <a:cs typeface="+mn-cs"/>
              </a:rPr>
              <a:t> </a:t>
            </a:r>
            <a:endParaRPr lang="nl-NL" sz="1200" kern="1200" dirty="0" smtClean="0">
              <a:solidFill>
                <a:schemeClr val="tx1"/>
              </a:solidFill>
              <a:effectLst/>
              <a:latin typeface="+mn-lt"/>
              <a:ea typeface="+mn-ea"/>
              <a:cs typeface="+mn-cs"/>
            </a:endParaRPr>
          </a:p>
          <a:p>
            <a:pPr marL="171450" lvl="0" indent="-171450">
              <a:buFont typeface="Wingdings" charset="2"/>
              <a:buChar char="q"/>
            </a:pPr>
            <a:r>
              <a:rPr lang="nl-NL" sz="1200" b="1" kern="1200" dirty="0" smtClean="0">
                <a:solidFill>
                  <a:schemeClr val="tx1"/>
                </a:solidFill>
                <a:effectLst/>
                <a:latin typeface="+mn-lt"/>
                <a:ea typeface="+mn-ea"/>
                <a:cs typeface="+mn-cs"/>
              </a:rPr>
              <a:t>1x contactblad</a:t>
            </a:r>
            <a:r>
              <a:rPr lang="nl-NL" sz="1200" kern="1200" dirty="0" smtClean="0">
                <a:solidFill>
                  <a:schemeClr val="tx1"/>
                </a:solidFill>
                <a:effectLst/>
                <a:latin typeface="+mn-lt"/>
                <a:ea typeface="+mn-ea"/>
                <a:cs typeface="+mn-cs"/>
              </a:rPr>
              <a:t> van je beste 15 foto’s voor deze opdracht. </a:t>
            </a:r>
          </a:p>
          <a:p>
            <a:pPr marL="171450" lvl="0" indent="-171450">
              <a:buFont typeface="Wingdings" charset="2"/>
              <a:buChar char="q"/>
            </a:pPr>
            <a:r>
              <a:rPr lang="nl-NL" sz="1200" b="1" kern="1200" dirty="0" smtClean="0">
                <a:solidFill>
                  <a:schemeClr val="tx1"/>
                </a:solidFill>
                <a:effectLst/>
                <a:latin typeface="+mn-lt"/>
                <a:ea typeface="+mn-ea"/>
                <a:cs typeface="+mn-cs"/>
              </a:rPr>
              <a:t>1x je beste foto</a:t>
            </a:r>
            <a:r>
              <a:rPr lang="nl-NL" sz="1200" kern="1200" dirty="0" smtClean="0">
                <a:solidFill>
                  <a:schemeClr val="tx1"/>
                </a:solidFill>
                <a:effectLst/>
                <a:latin typeface="+mn-lt"/>
                <a:ea typeface="+mn-ea"/>
                <a:cs typeface="+mn-cs"/>
              </a:rPr>
              <a:t> voor deze opdracht. </a:t>
            </a:r>
          </a:p>
          <a:p>
            <a:pPr marL="171450" lvl="0" indent="-171450">
              <a:buFont typeface="Wingdings" charset="2"/>
              <a:buChar char="q"/>
            </a:pPr>
            <a:r>
              <a:rPr lang="nl-NL" b="1" dirty="0" smtClean="0"/>
              <a:t>dummy</a:t>
            </a:r>
            <a:r>
              <a:rPr lang="nl-NL" b="1" baseline="0" dirty="0" smtClean="0"/>
              <a:t> </a:t>
            </a:r>
            <a:r>
              <a:rPr lang="nl-NL" b="1" dirty="0" smtClean="0"/>
              <a:t>periode 2, licht</a:t>
            </a:r>
            <a:endParaRPr lang="nl-NL" b="1" dirty="0"/>
          </a:p>
        </p:txBody>
      </p:sp>
      <p:sp>
        <p:nvSpPr>
          <p:cNvPr id="4" name="Tijdelijke aanduiding voor dianummer 3"/>
          <p:cNvSpPr>
            <a:spLocks noGrp="1"/>
          </p:cNvSpPr>
          <p:nvPr>
            <p:ph type="sldNum" sz="quarter" idx="10"/>
          </p:nvPr>
        </p:nvSpPr>
        <p:spPr/>
        <p:txBody>
          <a:bodyPr/>
          <a:lstStyle/>
          <a:p>
            <a:fld id="{00573E16-81BD-BF4C-AA88-760DC9243915}" type="slidenum">
              <a:rPr lang="nl-NL" smtClean="0"/>
              <a:t>8</a:t>
            </a:fld>
            <a:endParaRPr lang="nl-NL"/>
          </a:p>
        </p:txBody>
      </p:sp>
    </p:spTree>
    <p:extLst>
      <p:ext uri="{BB962C8B-B14F-4D97-AF65-F5344CB8AC3E}">
        <p14:creationId xmlns:p14="http://schemas.microsoft.com/office/powerpoint/2010/main" val="19162507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lvl="0"/>
            <a:r>
              <a:rPr lang="nl-NL" sz="1200" b="1" kern="1200" dirty="0" smtClean="0">
                <a:solidFill>
                  <a:schemeClr val="tx1"/>
                </a:solidFill>
                <a:effectLst/>
                <a:latin typeface="+mn-lt"/>
                <a:ea typeface="+mn-ea"/>
                <a:cs typeface="+mn-cs"/>
              </a:rPr>
              <a:t>Opdracht:</a:t>
            </a:r>
            <a:r>
              <a:rPr lang="nl-NL" sz="1200" kern="1200" dirty="0" smtClean="0">
                <a:solidFill>
                  <a:schemeClr val="tx1"/>
                </a:solidFill>
                <a:effectLst/>
                <a:latin typeface="+mn-lt"/>
                <a:ea typeface="+mn-ea"/>
                <a:cs typeface="+mn-cs"/>
              </a:rPr>
              <a:t>		</a:t>
            </a:r>
          </a:p>
          <a:p>
            <a:pPr lvl="0"/>
            <a:r>
              <a:rPr lang="nl-NL" sz="1200" kern="1200" dirty="0" smtClean="0">
                <a:solidFill>
                  <a:schemeClr val="tx1"/>
                </a:solidFill>
                <a:effectLst/>
                <a:latin typeface="+mn-lt"/>
                <a:ea typeface="+mn-ea"/>
                <a:cs typeface="+mn-cs"/>
              </a:rPr>
              <a:t>Maak,</a:t>
            </a:r>
            <a:r>
              <a:rPr lang="nl-NL" sz="1200" kern="1200" baseline="0" dirty="0" smtClean="0">
                <a:solidFill>
                  <a:schemeClr val="tx1"/>
                </a:solidFill>
                <a:effectLst/>
                <a:latin typeface="+mn-lt"/>
                <a:ea typeface="+mn-ea"/>
                <a:cs typeface="+mn-cs"/>
              </a:rPr>
              <a:t> naar aanleiding van, de expositie ‘Lekker Licht’ in het Centraal Museum zoveel mogelijk ‘goede’ foto’s met het thema ‘</a:t>
            </a:r>
            <a:r>
              <a:rPr lang="nl-NL" sz="1200" b="1" kern="1200" baseline="0" dirty="0" smtClean="0">
                <a:solidFill>
                  <a:schemeClr val="tx1"/>
                </a:solidFill>
                <a:effectLst/>
                <a:latin typeface="+mn-lt"/>
                <a:ea typeface="+mn-ea"/>
                <a:cs typeface="+mn-cs"/>
              </a:rPr>
              <a:t>ochtendgloren</a:t>
            </a:r>
            <a:r>
              <a:rPr lang="nl-NL" sz="1200" kern="1200" baseline="0" dirty="0" smtClean="0">
                <a:solidFill>
                  <a:schemeClr val="tx1"/>
                </a:solidFill>
                <a:effectLst/>
                <a:latin typeface="+mn-lt"/>
                <a:ea typeface="+mn-ea"/>
                <a:cs typeface="+mn-cs"/>
              </a:rPr>
              <a:t>’. Let daarbij vooral op het beeldaspect ‘licht’. Maak een 2</a:t>
            </a:r>
            <a:r>
              <a:rPr lang="nl-NL" sz="1200" kern="1200" baseline="30000" dirty="0" smtClean="0">
                <a:solidFill>
                  <a:schemeClr val="tx1"/>
                </a:solidFill>
                <a:effectLst/>
                <a:latin typeface="+mn-lt"/>
                <a:ea typeface="+mn-ea"/>
                <a:cs typeface="+mn-cs"/>
              </a:rPr>
              <a:t>e</a:t>
            </a:r>
            <a:r>
              <a:rPr lang="nl-NL" sz="1200" kern="1200" baseline="0" dirty="0" smtClean="0">
                <a:solidFill>
                  <a:schemeClr val="tx1"/>
                </a:solidFill>
                <a:effectLst/>
                <a:latin typeface="+mn-lt"/>
                <a:ea typeface="+mn-ea"/>
                <a:cs typeface="+mn-cs"/>
              </a:rPr>
              <a:t> (verbeterde) versie n.a.v. de feedback die je hebt ontvangen bij versie 1. </a:t>
            </a:r>
            <a:endParaRPr lang="nl-NL" sz="1200" kern="1200" dirty="0" smtClean="0">
              <a:solidFill>
                <a:schemeClr val="tx1"/>
              </a:solidFill>
              <a:effectLst/>
              <a:latin typeface="+mn-lt"/>
              <a:ea typeface="+mn-ea"/>
              <a:cs typeface="+mn-cs"/>
            </a:endParaRPr>
          </a:p>
          <a:p>
            <a:pPr lvl="0"/>
            <a:r>
              <a:rPr lang="nl-NL" sz="1200" kern="1200" dirty="0" smtClean="0">
                <a:solidFill>
                  <a:schemeClr val="tx1"/>
                </a:solidFill>
                <a:effectLst/>
                <a:latin typeface="+mn-lt"/>
                <a:ea typeface="+mn-ea"/>
                <a:cs typeface="+mn-cs"/>
              </a:rPr>
              <a:t>		</a:t>
            </a:r>
          </a:p>
          <a:p>
            <a:pPr lvl="0"/>
            <a:r>
              <a:rPr lang="nl-NL" sz="1200" b="1" kern="1200" dirty="0" smtClean="0">
                <a:solidFill>
                  <a:schemeClr val="tx1"/>
                </a:solidFill>
                <a:effectLst/>
                <a:latin typeface="+mn-lt"/>
                <a:ea typeface="+mn-ea"/>
                <a:cs typeface="+mn-cs"/>
              </a:rPr>
              <a:t>Met mij foto geef ik een reactie op het kunstwerk van:</a:t>
            </a:r>
          </a:p>
          <a:p>
            <a:r>
              <a:rPr lang="nl-NL" sz="1200" kern="1200" dirty="0" smtClean="0">
                <a:solidFill>
                  <a:schemeClr val="tx1"/>
                </a:solidFill>
                <a:effectLst/>
                <a:latin typeface="+mn-lt"/>
                <a:ea typeface="+mn-ea"/>
                <a:cs typeface="+mn-cs"/>
              </a:rPr>
              <a:t>Naam kunstenaar:</a:t>
            </a:r>
          </a:p>
          <a:p>
            <a:r>
              <a:rPr lang="nl-NL" sz="1200" kern="1200" dirty="0" smtClean="0">
                <a:solidFill>
                  <a:schemeClr val="tx1"/>
                </a:solidFill>
                <a:effectLst/>
                <a:latin typeface="+mn-lt"/>
                <a:ea typeface="+mn-ea"/>
                <a:cs typeface="+mn-cs"/>
              </a:rPr>
              <a:t>Naam kunstwerk: </a:t>
            </a:r>
          </a:p>
          <a:p>
            <a:endParaRPr lang="nl-NL" sz="1200" kern="1200" dirty="0" smtClean="0">
              <a:solidFill>
                <a:schemeClr val="tx1"/>
              </a:solidFill>
              <a:effectLst/>
              <a:latin typeface="+mn-lt"/>
              <a:ea typeface="+mn-ea"/>
              <a:cs typeface="+mn-cs"/>
            </a:endParaRPr>
          </a:p>
          <a:p>
            <a:r>
              <a:rPr lang="nl-NL" sz="1200" b="1" kern="1200" dirty="0" smtClean="0">
                <a:solidFill>
                  <a:schemeClr val="tx1"/>
                </a:solidFill>
                <a:effectLst/>
                <a:latin typeface="+mn-lt"/>
                <a:ea typeface="+mn-ea"/>
                <a:cs typeface="+mn-cs"/>
              </a:rPr>
              <a:t>Leg kort uit hoe je met jouw foto reageert op het kunstwerk dat je hebt uitgekozen;</a:t>
            </a:r>
          </a:p>
          <a:p>
            <a:endParaRPr lang="nl-NL" sz="1200" b="1" kern="1200" dirty="0" smtClean="0">
              <a:solidFill>
                <a:schemeClr val="tx1"/>
              </a:solidFill>
              <a:effectLst/>
              <a:latin typeface="+mn-lt"/>
              <a:ea typeface="+mn-ea"/>
              <a:cs typeface="+mn-cs"/>
            </a:endParaRPr>
          </a:p>
          <a:p>
            <a:pPr lvl="0"/>
            <a:endParaRPr lang="nl-NL" sz="1200" b="1" kern="1200" dirty="0" smtClean="0">
              <a:solidFill>
                <a:schemeClr val="tx1"/>
              </a:solidFill>
              <a:effectLst/>
              <a:latin typeface="+mn-lt"/>
              <a:ea typeface="+mn-ea"/>
              <a:cs typeface="+mn-cs"/>
            </a:endParaRPr>
          </a:p>
          <a:p>
            <a:pPr lvl="0"/>
            <a:r>
              <a:rPr lang="nl-NL" sz="1200" b="1" kern="1200" dirty="0" smtClean="0">
                <a:solidFill>
                  <a:schemeClr val="tx1"/>
                </a:solidFill>
                <a:effectLst/>
                <a:latin typeface="+mn-lt"/>
                <a:ea typeface="+mn-ea"/>
                <a:cs typeface="+mn-cs"/>
              </a:rPr>
              <a:t>Wat</a:t>
            </a:r>
            <a:r>
              <a:rPr lang="nl-NL" sz="1200" b="1" kern="1200" baseline="0" dirty="0" smtClean="0">
                <a:solidFill>
                  <a:schemeClr val="tx1"/>
                </a:solidFill>
                <a:effectLst/>
                <a:latin typeface="+mn-lt"/>
                <a:ea typeface="+mn-ea"/>
                <a:cs typeface="+mn-cs"/>
              </a:rPr>
              <a:t> ik heb geleerd van deze opdracht</a:t>
            </a:r>
            <a:r>
              <a:rPr lang="nl-NL" sz="1200" b="0" kern="1200" baseline="0" dirty="0" smtClean="0">
                <a:solidFill>
                  <a:schemeClr val="tx1"/>
                </a:solidFill>
                <a:effectLst/>
                <a:latin typeface="+mn-lt"/>
                <a:ea typeface="+mn-ea"/>
                <a:cs typeface="+mn-cs"/>
              </a:rPr>
              <a:t> (geef een korte uitleg);</a:t>
            </a:r>
            <a:endParaRPr lang="nl-NL" sz="1200" kern="1200" baseline="0" dirty="0" smtClean="0">
              <a:solidFill>
                <a:schemeClr val="tx1"/>
              </a:solidFill>
              <a:effectLst/>
              <a:latin typeface="+mn-lt"/>
              <a:ea typeface="+mn-ea"/>
              <a:cs typeface="+mn-cs"/>
            </a:endParaRPr>
          </a:p>
          <a:p>
            <a:pPr lvl="0"/>
            <a:endParaRPr lang="nl-NL"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20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b="1" kern="1200" dirty="0" smtClean="0">
                <a:solidFill>
                  <a:schemeClr val="tx1"/>
                </a:solidFill>
                <a:effectLst/>
                <a:latin typeface="+mn-lt"/>
                <a:ea typeface="+mn-ea"/>
                <a:cs typeface="+mn-cs"/>
              </a:rPr>
              <a:t>Contactblad:</a:t>
            </a:r>
            <a:r>
              <a:rPr lang="nl-NL" sz="1200" kern="1200" dirty="0" smtClean="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b="0" kern="1200" dirty="0" smtClean="0">
                <a:solidFill>
                  <a:schemeClr val="tx1"/>
                </a:solidFill>
                <a:effectLst/>
                <a:latin typeface="+mn-lt"/>
                <a:ea typeface="+mn-ea"/>
                <a:cs typeface="+mn-cs"/>
              </a:rPr>
              <a:t>Geef kort aan welke keuzes je hebt gemaakt wat betreft de selectie van je beste foto</a:t>
            </a:r>
            <a:r>
              <a:rPr lang="nl-NL" sz="1200" b="0" kern="1200" baseline="0" dirty="0" smtClean="0">
                <a:solidFill>
                  <a:schemeClr val="tx1"/>
                </a:solidFill>
                <a:effectLst/>
                <a:latin typeface="+mn-lt"/>
                <a:ea typeface="+mn-ea"/>
                <a:cs typeface="+mn-cs"/>
              </a:rPr>
              <a:t> voor deze opdracht. </a:t>
            </a:r>
            <a:r>
              <a:rPr lang="nl-NL" sz="1200" b="0" kern="1200" dirty="0" smtClean="0">
                <a:solidFill>
                  <a:schemeClr val="tx1"/>
                </a:solidFill>
                <a:effectLst/>
                <a:latin typeface="+mn-lt"/>
                <a:ea typeface="+mn-ea"/>
                <a:cs typeface="+mn-cs"/>
              </a:rPr>
              <a:t>Leg je keuzes uit. </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kern="1200" dirty="0" smtClean="0">
                <a:solidFill>
                  <a:schemeClr val="tx1"/>
                </a:solidFill>
                <a:effectLst/>
                <a:latin typeface="+mn-lt"/>
                <a:ea typeface="+mn-ea"/>
                <a:cs typeface="+mn-cs"/>
              </a:rPr>
              <a:t> </a:t>
            </a:r>
          </a:p>
          <a:p>
            <a:r>
              <a:rPr lang="nl-NL" sz="1200" b="1" kern="1200" dirty="0" smtClean="0">
                <a:solidFill>
                  <a:schemeClr val="tx1"/>
                </a:solidFill>
                <a:effectLst/>
                <a:latin typeface="+mn-lt"/>
                <a:ea typeface="+mn-ea"/>
                <a:cs typeface="+mn-cs"/>
              </a:rPr>
              <a:t>Ingeleverd:</a:t>
            </a:r>
            <a:endParaRPr lang="nl-NL" sz="1200" kern="1200" dirty="0" smtClean="0">
              <a:solidFill>
                <a:schemeClr val="tx1"/>
              </a:solidFill>
              <a:effectLst/>
              <a:latin typeface="+mn-lt"/>
              <a:ea typeface="+mn-ea"/>
              <a:cs typeface="+mn-cs"/>
            </a:endParaRPr>
          </a:p>
          <a:p>
            <a:r>
              <a:rPr lang="nl-NL" sz="1200" b="1" kern="1200" dirty="0" smtClean="0">
                <a:solidFill>
                  <a:schemeClr val="tx1"/>
                </a:solidFill>
                <a:effectLst/>
                <a:latin typeface="+mn-lt"/>
                <a:ea typeface="+mn-ea"/>
                <a:cs typeface="+mn-cs"/>
              </a:rPr>
              <a:t> </a:t>
            </a:r>
            <a:endParaRPr lang="nl-NL" sz="1200" kern="1200" dirty="0" smtClean="0">
              <a:solidFill>
                <a:schemeClr val="tx1"/>
              </a:solidFill>
              <a:effectLst/>
              <a:latin typeface="+mn-lt"/>
              <a:ea typeface="+mn-ea"/>
              <a:cs typeface="+mn-cs"/>
            </a:endParaRPr>
          </a:p>
          <a:p>
            <a:pPr marL="171450" lvl="0" indent="-171450">
              <a:buFont typeface="Wingdings" charset="2"/>
              <a:buChar char="q"/>
            </a:pPr>
            <a:r>
              <a:rPr lang="nl-NL" sz="1200" b="1" kern="1200" dirty="0" smtClean="0">
                <a:solidFill>
                  <a:schemeClr val="tx1"/>
                </a:solidFill>
                <a:effectLst/>
                <a:latin typeface="+mn-lt"/>
                <a:ea typeface="+mn-ea"/>
                <a:cs typeface="+mn-cs"/>
              </a:rPr>
              <a:t>1x contactblad</a:t>
            </a:r>
            <a:r>
              <a:rPr lang="nl-NL" sz="1200" kern="1200" dirty="0" smtClean="0">
                <a:solidFill>
                  <a:schemeClr val="tx1"/>
                </a:solidFill>
                <a:effectLst/>
                <a:latin typeface="+mn-lt"/>
                <a:ea typeface="+mn-ea"/>
                <a:cs typeface="+mn-cs"/>
              </a:rPr>
              <a:t>  </a:t>
            </a:r>
            <a:r>
              <a:rPr lang="nl-NL" sz="1200" b="1" kern="1200" dirty="0" smtClean="0">
                <a:solidFill>
                  <a:schemeClr val="tx1"/>
                </a:solidFill>
                <a:effectLst/>
                <a:latin typeface="+mn-lt"/>
                <a:ea typeface="+mn-ea"/>
                <a:cs typeface="+mn-cs"/>
              </a:rPr>
              <a:t>versie 1 </a:t>
            </a:r>
            <a:r>
              <a:rPr lang="nl-NL" sz="1200" kern="1200" dirty="0" smtClean="0">
                <a:solidFill>
                  <a:schemeClr val="tx1"/>
                </a:solidFill>
                <a:effectLst/>
                <a:latin typeface="+mn-lt"/>
                <a:ea typeface="+mn-ea"/>
                <a:cs typeface="+mn-cs"/>
              </a:rPr>
              <a:t>(15 foto’s)</a:t>
            </a:r>
          </a:p>
          <a:p>
            <a:pPr marL="171450" lvl="0" indent="-171450">
              <a:buFont typeface="Wingdings" charset="2"/>
              <a:buChar char="q"/>
            </a:pPr>
            <a:r>
              <a:rPr lang="nl-NL" sz="1200" b="1" kern="1200" dirty="0" smtClean="0">
                <a:solidFill>
                  <a:schemeClr val="tx1"/>
                </a:solidFill>
                <a:effectLst/>
                <a:latin typeface="+mn-lt"/>
                <a:ea typeface="+mn-ea"/>
                <a:cs typeface="+mn-cs"/>
              </a:rPr>
              <a:t>1x contactblad</a:t>
            </a:r>
            <a:r>
              <a:rPr lang="nl-NL" sz="1200" b="1" kern="1200" baseline="0" dirty="0" smtClean="0">
                <a:solidFill>
                  <a:schemeClr val="tx1"/>
                </a:solidFill>
                <a:effectLst/>
                <a:latin typeface="+mn-lt"/>
                <a:ea typeface="+mn-ea"/>
                <a:cs typeface="+mn-cs"/>
              </a:rPr>
              <a:t> versie 2 </a:t>
            </a:r>
            <a:r>
              <a:rPr lang="nl-NL" sz="1200" b="0" kern="1200" baseline="0" dirty="0" smtClean="0">
                <a:solidFill>
                  <a:schemeClr val="tx1"/>
                </a:solidFill>
                <a:effectLst/>
                <a:latin typeface="+mn-lt"/>
                <a:ea typeface="+mn-ea"/>
                <a:cs typeface="+mn-cs"/>
              </a:rPr>
              <a:t>(15 foto’s) </a:t>
            </a:r>
          </a:p>
          <a:p>
            <a:pPr marL="171450" lvl="0" indent="-171450">
              <a:buFont typeface="Wingdings" charset="2"/>
              <a:buChar char="q"/>
            </a:pPr>
            <a:r>
              <a:rPr lang="nl-NL" sz="1200" b="1" kern="1200" baseline="0" dirty="0" smtClean="0">
                <a:solidFill>
                  <a:schemeClr val="tx1"/>
                </a:solidFill>
                <a:effectLst/>
                <a:latin typeface="+mn-lt"/>
                <a:ea typeface="+mn-ea"/>
                <a:cs typeface="+mn-cs"/>
              </a:rPr>
              <a:t>1x beste foto versie 1</a:t>
            </a:r>
          </a:p>
          <a:p>
            <a:pPr marL="171450" lvl="0" indent="-171450">
              <a:buFont typeface="Wingdings" charset="2"/>
              <a:buChar char="q"/>
            </a:pPr>
            <a:r>
              <a:rPr lang="nl-NL" sz="1200" b="1" kern="1200" baseline="0" dirty="0" smtClean="0">
                <a:solidFill>
                  <a:schemeClr val="tx1"/>
                </a:solidFill>
                <a:effectLst/>
                <a:latin typeface="+mn-lt"/>
                <a:ea typeface="+mn-ea"/>
                <a:cs typeface="+mn-cs"/>
              </a:rPr>
              <a:t>1x beste foto versie 2</a:t>
            </a:r>
          </a:p>
          <a:p>
            <a:pPr marL="171450" lvl="0" indent="-171450">
              <a:buFont typeface="Wingdings" charset="2"/>
              <a:buChar char="q"/>
            </a:pPr>
            <a:r>
              <a:rPr lang="nl-NL" b="1" dirty="0" smtClean="0"/>
              <a:t>dummy</a:t>
            </a:r>
            <a:r>
              <a:rPr lang="nl-NL" b="1" baseline="0" dirty="0" smtClean="0"/>
              <a:t> </a:t>
            </a:r>
            <a:r>
              <a:rPr lang="nl-NL" b="1" dirty="0" smtClean="0"/>
              <a:t>periode 2, licht</a:t>
            </a:r>
            <a:endParaRPr lang="nl-NL" b="1" dirty="0"/>
          </a:p>
        </p:txBody>
      </p:sp>
      <p:sp>
        <p:nvSpPr>
          <p:cNvPr id="4" name="Tijdelijke aanduiding voor dianummer 3"/>
          <p:cNvSpPr>
            <a:spLocks noGrp="1"/>
          </p:cNvSpPr>
          <p:nvPr>
            <p:ph type="sldNum" sz="quarter" idx="10"/>
          </p:nvPr>
        </p:nvSpPr>
        <p:spPr/>
        <p:txBody>
          <a:bodyPr/>
          <a:lstStyle/>
          <a:p>
            <a:fld id="{00573E16-81BD-BF4C-AA88-760DC9243915}" type="slidenum">
              <a:rPr lang="nl-NL" smtClean="0"/>
              <a:t>9</a:t>
            </a:fld>
            <a:endParaRPr lang="nl-NL"/>
          </a:p>
        </p:txBody>
      </p:sp>
    </p:spTree>
    <p:extLst>
      <p:ext uri="{BB962C8B-B14F-4D97-AF65-F5344CB8AC3E}">
        <p14:creationId xmlns:p14="http://schemas.microsoft.com/office/powerpoint/2010/main" val="8295700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nl-NL" smtClean="0"/>
              <a:t>Titelstijl van model bewerken</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9E016143-E03C-4CFD-AFDC-14E5BDEA754C}" type="datetimeFigureOut">
              <a:rPr lang="en-US" dirty="0"/>
              <a:t>6/20/16</a:t>
            </a:fld>
            <a:endParaRPr lang="en-US" dirty="0"/>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4FAB73BC-B049-4115-A692-8D63A059BFB8}" type="slidenum">
              <a:rPr lang="en-US" dirty="0"/>
              <a:pPr/>
              <a:t>‹nr.›</a:t>
            </a:fld>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Titelstijl van model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C033E54A-A8CA-48C1-9504-691B58049D29}" type="datetimeFigureOut">
              <a:rPr lang="en-US" dirty="0"/>
              <a:t>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nl-NL" smtClean="0"/>
              <a:t>Titelstijl van model bewerken</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5F6C806-BBF7-471C-9527-881CE2266695}" type="datetimeFigureOut">
              <a:rPr lang="en-US" dirty="0"/>
              <a:t>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Titelstijl van model bewerken</a:t>
            </a:r>
            <a:endParaRPr lang="en-US" dirty="0"/>
          </a:p>
        </p:txBody>
      </p:sp>
      <p:sp>
        <p:nvSpPr>
          <p:cNvPr id="3" name="Content Placeholder 2"/>
          <p:cNvSpPr>
            <a:spLocks noGrp="1"/>
          </p:cNvSpPr>
          <p:nvPr>
            <p:ph idx="1"/>
          </p:nvPr>
        </p:nvSpPr>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78C94063-DF36-4330-A365-08DA1FA5B7D6}" type="datetimeFigureOut">
              <a:rPr lang="en-US" dirty="0"/>
              <a:t>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nl-NL" smtClean="0"/>
              <a:t>Titelstijl van model bewerken</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tekststijl van het model te bewerken</a:t>
            </a:r>
          </a:p>
        </p:txBody>
      </p:sp>
      <p:sp>
        <p:nvSpPr>
          <p:cNvPr id="4" name="Date Placeholder 3"/>
          <p:cNvSpPr>
            <a:spLocks noGrp="1"/>
          </p:cNvSpPr>
          <p:nvPr>
            <p:ph type="dt" sz="half" idx="10"/>
          </p:nvPr>
        </p:nvSpPr>
        <p:spPr/>
        <p:txBody>
          <a:bodyPr/>
          <a:lstStyle/>
          <a:p>
            <a:fld id="{908A7C6C-0F39-4D70-8E8D-FE5B9C95FA73}" type="datetimeFigureOut">
              <a:rPr lang="en-US" dirty="0"/>
              <a:t>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Titelstijl van model bewerken</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DFCFA4AC-08CC-42CE-BD01-C191750A04EC}" type="datetimeFigureOut">
              <a:rPr lang="en-US" dirty="0"/>
              <a:t>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l-NL" smtClean="0"/>
              <a:t>Titelstijl van model bewerken</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nl-NL" smtClean="0"/>
              <a:t>Klik om de tekststijl van het model te bewerken</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1BA7A723-92A7-435B-B681-F25B092FEFEB}" type="datetimeFigureOut">
              <a:rPr lang="en-US" dirty="0"/>
              <a:t>6/20/16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nl-NL" smtClean="0"/>
              <a:t>Titelstijl van model bewerken</a:t>
            </a:r>
            <a:endParaRPr lang="en-US" dirty="0"/>
          </a:p>
        </p:txBody>
      </p:sp>
      <p:sp>
        <p:nvSpPr>
          <p:cNvPr id="3" name="Date Placeholder 2"/>
          <p:cNvSpPr>
            <a:spLocks noGrp="1"/>
          </p:cNvSpPr>
          <p:nvPr>
            <p:ph type="dt" sz="half" idx="10"/>
          </p:nvPr>
        </p:nvSpPr>
        <p:spPr/>
        <p:txBody>
          <a:bodyPr/>
          <a:lstStyle/>
          <a:p>
            <a:fld id="{4F170639-886C-4FCF-9EAB-ABB5DA3F3F4A}" type="datetimeFigureOut">
              <a:rPr lang="en-US" dirty="0"/>
              <a:t>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230651-31F4-45D2-98AE-A2108F41BC07}" type="datetimeFigureOut">
              <a:rPr lang="en-US" dirty="0"/>
              <a:t>6/20/16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nl-NL" smtClean="0"/>
              <a:t>Titelstijl van model bewerken</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5" name="Date Placeholder 4"/>
          <p:cNvSpPr>
            <a:spLocks noGrp="1"/>
          </p:cNvSpPr>
          <p:nvPr>
            <p:ph type="dt" sz="half" idx="10"/>
          </p:nvPr>
        </p:nvSpPr>
        <p:spPr/>
        <p:txBody>
          <a:bodyPr/>
          <a:lstStyle/>
          <a:p>
            <a:fld id="{6F53789A-C914-4DB1-8815-80B5EC7335C5}" type="datetimeFigureOut">
              <a:rPr lang="en-US" dirty="0"/>
              <a:t>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nl-NL" smtClean="0"/>
              <a:t>Titelstijl van model bewerken</a:t>
            </a:r>
            <a:endParaRPr lang="en-US" dirty="0"/>
          </a:p>
        </p:txBody>
      </p:sp>
      <p:sp>
        <p:nvSpPr>
          <p:cNvPr id="3" name="Picture Placeholder 2"/>
          <p:cNvSpPr>
            <a:spLocks noGrp="1" noChangeAspect="1"/>
          </p:cNvSpPr>
          <p:nvPr>
            <p:ph type="pic" idx="1"/>
          </p:nvPr>
        </p:nvSpPr>
        <p:spPr>
          <a:xfrm>
            <a:off x="0" y="0"/>
            <a:ext cx="11292840" cy="5128923"/>
          </a:xfrm>
          <a:blipFill>
            <a:blip r:embed="rId2"/>
            <a:stretch>
              <a:fillRect/>
            </a:stretch>
          </a:blip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Sleep de afbeelding naar de tijdelijke aanduiding of klik op het pictogram als u een afbeelding wilt toevoegen</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5" name="Date Placeholder 4"/>
          <p:cNvSpPr>
            <a:spLocks noGrp="1"/>
          </p:cNvSpPr>
          <p:nvPr>
            <p:ph type="dt" sz="half" idx="10"/>
          </p:nvPr>
        </p:nvSpPr>
        <p:spPr/>
        <p:txBody>
          <a:bodyPr/>
          <a:lstStyle/>
          <a:p>
            <a:fld id="{5E6440AA-91A0-436F-8FDB-C0F939DCAE21}" type="datetimeFigureOut">
              <a:rPr lang="en-US" dirty="0"/>
              <a:t>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nl-NL" smtClean="0"/>
              <a:t>Titelstijl van model bewerken</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0E59FD0C-5451-4CA0-86AF-E70AE3279989}" type="datetimeFigureOut">
              <a:rPr lang="en-US" dirty="0"/>
              <a:t>6/20/16</a:t>
            </a:fld>
            <a:endParaRPr lang="en-US" dirty="0"/>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dirty="0"/>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4FAB73BC-B049-4115-A692-8D63A059BFB8}"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png"/><Relationship Id="rId5" Type="http://schemas.openxmlformats.org/officeDocument/2006/relationships/image" Target="../media/image10.png"/><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1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image" Target="../media/image1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latin typeface="Al Bayan Plain" charset="-78"/>
                <a:ea typeface="Al Bayan Plain" charset="-78"/>
                <a:cs typeface="Al Bayan Plain" charset="-78"/>
              </a:rPr>
              <a:t>PORTFOLIO fotografie</a:t>
            </a:r>
            <a:endParaRPr lang="nl-NL" dirty="0">
              <a:latin typeface="Al Bayan Plain" charset="-78"/>
              <a:ea typeface="Al Bayan Plain" charset="-78"/>
              <a:cs typeface="Al Bayan Plain" charset="-78"/>
            </a:endParaRPr>
          </a:p>
        </p:txBody>
      </p:sp>
      <p:sp>
        <p:nvSpPr>
          <p:cNvPr id="3" name="Ondertitel 2"/>
          <p:cNvSpPr>
            <a:spLocks noGrp="1"/>
          </p:cNvSpPr>
          <p:nvPr>
            <p:ph type="subTitle" idx="1"/>
          </p:nvPr>
        </p:nvSpPr>
        <p:spPr/>
        <p:txBody>
          <a:bodyPr/>
          <a:lstStyle/>
          <a:p>
            <a:r>
              <a:rPr lang="nl-NL" dirty="0" smtClean="0">
                <a:latin typeface="Abadi MT Condensed Light" charset="0"/>
                <a:ea typeface="Abadi MT Condensed Light" charset="0"/>
                <a:cs typeface="Abadi MT Condensed Light" charset="0"/>
              </a:rPr>
              <a:t>Naam</a:t>
            </a:r>
          </a:p>
          <a:p>
            <a:r>
              <a:rPr lang="nl-NL" dirty="0" smtClean="0">
                <a:latin typeface="Abadi MT Condensed Light" charset="0"/>
                <a:ea typeface="Abadi MT Condensed Light" charset="0"/>
                <a:cs typeface="Abadi MT Condensed Light" charset="0"/>
              </a:rPr>
              <a:t>Klas</a:t>
            </a:r>
          </a:p>
          <a:p>
            <a:r>
              <a:rPr lang="nl-NL" dirty="0" smtClean="0">
                <a:latin typeface="Abadi MT Condensed Light" charset="0"/>
                <a:ea typeface="Abadi MT Condensed Light" charset="0"/>
                <a:cs typeface="Abadi MT Condensed Light" charset="0"/>
              </a:rPr>
              <a:t>Datum</a:t>
            </a:r>
          </a:p>
          <a:p>
            <a:endParaRPr lang="nl-NL" dirty="0">
              <a:latin typeface="Abadi MT Condensed Light" charset="0"/>
              <a:ea typeface="Abadi MT Condensed Light" charset="0"/>
              <a:cs typeface="Abadi MT Condensed Light" charset="0"/>
            </a:endParaRPr>
          </a:p>
        </p:txBody>
      </p:sp>
    </p:spTree>
    <p:extLst>
      <p:ext uri="{BB962C8B-B14F-4D97-AF65-F5344CB8AC3E}">
        <p14:creationId xmlns:p14="http://schemas.microsoft.com/office/powerpoint/2010/main" val="16101207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2800" dirty="0" smtClean="0">
                <a:latin typeface="Abadi MT Condensed Light" charset="0"/>
                <a:ea typeface="Abadi MT Condensed Light" charset="0"/>
                <a:cs typeface="Abadi MT Condensed Light" charset="0"/>
              </a:rPr>
              <a:t>Periode 2, opdracht 3	</a:t>
            </a:r>
            <a:r>
              <a:rPr lang="nl-NL" dirty="0" smtClean="0">
                <a:latin typeface="Abadi MT Condensed Light" charset="0"/>
                <a:ea typeface="Abadi MT Condensed Light" charset="0"/>
                <a:cs typeface="Abadi MT Condensed Light" charset="0"/>
              </a:rPr>
              <a:t>			NATUURLIJK LICHT</a:t>
            </a:r>
            <a:endParaRPr lang="nl-NL" dirty="0">
              <a:latin typeface="Abadi MT Condensed Light" charset="0"/>
              <a:ea typeface="Abadi MT Condensed Light" charset="0"/>
              <a:cs typeface="Abadi MT Condensed Light" charset="0"/>
            </a:endParaRPr>
          </a:p>
        </p:txBody>
      </p:sp>
      <p:pic>
        <p:nvPicPr>
          <p:cNvPr id="3" name="Afbeelding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19899" y="1691321"/>
            <a:ext cx="3431409" cy="4630155"/>
          </a:xfrm>
          <a:prstGeom prst="rect">
            <a:avLst/>
          </a:prstGeom>
        </p:spPr>
      </p:pic>
      <p:pic>
        <p:nvPicPr>
          <p:cNvPr id="4" name="Afbeelding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61872" y="1730532"/>
            <a:ext cx="3417208" cy="4590945"/>
          </a:xfrm>
          <a:prstGeom prst="rect">
            <a:avLst/>
          </a:prstGeom>
        </p:spPr>
      </p:pic>
    </p:spTree>
    <p:extLst>
      <p:ext uri="{BB962C8B-B14F-4D97-AF65-F5344CB8AC3E}">
        <p14:creationId xmlns:p14="http://schemas.microsoft.com/office/powerpoint/2010/main" val="19989943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2800" dirty="0" smtClean="0">
                <a:latin typeface="Abadi MT Condensed Light" charset="0"/>
                <a:ea typeface="Abadi MT Condensed Light" charset="0"/>
                <a:cs typeface="Abadi MT Condensed Light" charset="0"/>
              </a:rPr>
              <a:t>Periode 2, opdracht 4	</a:t>
            </a:r>
            <a:r>
              <a:rPr lang="nl-NL" dirty="0" smtClean="0">
                <a:latin typeface="Abadi MT Condensed Light" charset="0"/>
                <a:ea typeface="Abadi MT Condensed Light" charset="0"/>
                <a:cs typeface="Abadi MT Condensed Light" charset="0"/>
              </a:rPr>
              <a:t>			DIAFRAGMA</a:t>
            </a:r>
            <a:endParaRPr lang="nl-NL" dirty="0">
              <a:latin typeface="Abadi MT Condensed Light" charset="0"/>
              <a:ea typeface="Abadi MT Condensed Light" charset="0"/>
              <a:cs typeface="Abadi MT Condensed Light" charset="0"/>
            </a:endParaRPr>
          </a:p>
        </p:txBody>
      </p:sp>
      <p:pic>
        <p:nvPicPr>
          <p:cNvPr id="3" name="Afbeelding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19899" y="1691321"/>
            <a:ext cx="3431409" cy="4630155"/>
          </a:xfrm>
          <a:prstGeom prst="rect">
            <a:avLst/>
          </a:prstGeom>
        </p:spPr>
      </p:pic>
      <p:pic>
        <p:nvPicPr>
          <p:cNvPr id="4" name="Afbeelding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61872" y="1730532"/>
            <a:ext cx="3417208" cy="4590945"/>
          </a:xfrm>
          <a:prstGeom prst="rect">
            <a:avLst/>
          </a:prstGeom>
        </p:spPr>
      </p:pic>
    </p:spTree>
    <p:extLst>
      <p:ext uri="{BB962C8B-B14F-4D97-AF65-F5344CB8AC3E}">
        <p14:creationId xmlns:p14="http://schemas.microsoft.com/office/powerpoint/2010/main" val="15670221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2800" dirty="0" smtClean="0">
                <a:latin typeface="Abadi MT Condensed Light" charset="0"/>
                <a:ea typeface="Abadi MT Condensed Light" charset="0"/>
                <a:cs typeface="Abadi MT Condensed Light" charset="0"/>
              </a:rPr>
              <a:t>Periode 2, opdracht 5	</a:t>
            </a:r>
            <a:r>
              <a:rPr lang="nl-NL" dirty="0" smtClean="0">
                <a:latin typeface="Abadi MT Condensed Light" charset="0"/>
                <a:ea typeface="Abadi MT Condensed Light" charset="0"/>
                <a:cs typeface="Abadi MT Condensed Light" charset="0"/>
              </a:rPr>
              <a:t>			SLUITERTIJD</a:t>
            </a:r>
            <a:endParaRPr lang="nl-NL" dirty="0">
              <a:latin typeface="Abadi MT Condensed Light" charset="0"/>
              <a:ea typeface="Abadi MT Condensed Light" charset="0"/>
              <a:cs typeface="Abadi MT Condensed Light" charset="0"/>
            </a:endParaRPr>
          </a:p>
        </p:txBody>
      </p:sp>
      <p:pic>
        <p:nvPicPr>
          <p:cNvPr id="3" name="Afbeelding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19899" y="1691321"/>
            <a:ext cx="3431409" cy="4630155"/>
          </a:xfrm>
          <a:prstGeom prst="rect">
            <a:avLst/>
          </a:prstGeom>
        </p:spPr>
      </p:pic>
      <p:pic>
        <p:nvPicPr>
          <p:cNvPr id="4" name="Afbeelding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61872" y="1730532"/>
            <a:ext cx="3417208" cy="4590945"/>
          </a:xfrm>
          <a:prstGeom prst="rect">
            <a:avLst/>
          </a:prstGeom>
        </p:spPr>
      </p:pic>
    </p:spTree>
    <p:extLst>
      <p:ext uri="{BB962C8B-B14F-4D97-AF65-F5344CB8AC3E}">
        <p14:creationId xmlns:p14="http://schemas.microsoft.com/office/powerpoint/2010/main" val="3332934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2800" dirty="0" smtClean="0">
                <a:latin typeface="Abadi MT Condensed Light" charset="0"/>
                <a:ea typeface="Abadi MT Condensed Light" charset="0"/>
                <a:cs typeface="Abadi MT Condensed Light" charset="0"/>
              </a:rPr>
              <a:t>Periode 2, opdracht 6	</a:t>
            </a:r>
            <a:r>
              <a:rPr lang="nl-NL" dirty="0" smtClean="0">
                <a:latin typeface="Abadi MT Condensed Light" charset="0"/>
                <a:ea typeface="Abadi MT Condensed Light" charset="0"/>
                <a:cs typeface="Abadi MT Condensed Light" charset="0"/>
              </a:rPr>
              <a:t>			LICHTSOORTEN</a:t>
            </a:r>
            <a:endParaRPr lang="nl-NL" dirty="0">
              <a:latin typeface="Abadi MT Condensed Light" charset="0"/>
              <a:ea typeface="Abadi MT Condensed Light" charset="0"/>
              <a:cs typeface="Abadi MT Condensed Light" charset="0"/>
            </a:endParaRPr>
          </a:p>
        </p:txBody>
      </p:sp>
      <p:pic>
        <p:nvPicPr>
          <p:cNvPr id="3" name="Afbeelding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19899" y="1691321"/>
            <a:ext cx="3431409" cy="4630155"/>
          </a:xfrm>
          <a:prstGeom prst="rect">
            <a:avLst/>
          </a:prstGeom>
        </p:spPr>
      </p:pic>
      <p:pic>
        <p:nvPicPr>
          <p:cNvPr id="4" name="Afbeelding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61872" y="1730532"/>
            <a:ext cx="3417208" cy="4590945"/>
          </a:xfrm>
          <a:prstGeom prst="rect">
            <a:avLst/>
          </a:prstGeom>
        </p:spPr>
      </p:pic>
    </p:spTree>
    <p:extLst>
      <p:ext uri="{BB962C8B-B14F-4D97-AF65-F5344CB8AC3E}">
        <p14:creationId xmlns:p14="http://schemas.microsoft.com/office/powerpoint/2010/main" val="11169454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2800" dirty="0" smtClean="0">
                <a:latin typeface="Abadi MT Condensed Light" charset="0"/>
                <a:ea typeface="Abadi MT Condensed Light" charset="0"/>
                <a:cs typeface="Abadi MT Condensed Light" charset="0"/>
              </a:rPr>
              <a:t>Periode 2, EINDOPDRACHT	</a:t>
            </a:r>
            <a:r>
              <a:rPr lang="nl-NL" dirty="0" smtClean="0">
                <a:latin typeface="Abadi MT Condensed Light" charset="0"/>
                <a:ea typeface="Abadi MT Condensed Light" charset="0"/>
                <a:cs typeface="Abadi MT Condensed Light" charset="0"/>
              </a:rPr>
              <a:t>		TWEELUIK  </a:t>
            </a:r>
            <a:r>
              <a:rPr lang="nl-NL" sz="2000" dirty="0" smtClean="0">
                <a:latin typeface="Abadi MT Condensed Light" charset="0"/>
                <a:ea typeface="Abadi MT Condensed Light" charset="0"/>
                <a:cs typeface="Abadi MT Condensed Light" charset="0"/>
              </a:rPr>
              <a:t>portret en stilleven</a:t>
            </a:r>
            <a:endParaRPr lang="nl-NL" dirty="0">
              <a:latin typeface="Abadi MT Condensed Light" charset="0"/>
              <a:ea typeface="Abadi MT Condensed Light" charset="0"/>
              <a:cs typeface="Abadi MT Condensed Light" charset="0"/>
            </a:endParaRPr>
          </a:p>
        </p:txBody>
      </p:sp>
      <p:pic>
        <p:nvPicPr>
          <p:cNvPr id="3" name="Afbeelding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19899" y="1691321"/>
            <a:ext cx="3431409" cy="4630155"/>
          </a:xfrm>
          <a:prstGeom prst="rect">
            <a:avLst/>
          </a:prstGeom>
        </p:spPr>
      </p:pic>
      <p:pic>
        <p:nvPicPr>
          <p:cNvPr id="4" name="Afbeelding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61872" y="1730532"/>
            <a:ext cx="3417208" cy="4590945"/>
          </a:xfrm>
          <a:prstGeom prst="rect">
            <a:avLst/>
          </a:prstGeom>
        </p:spPr>
      </p:pic>
      <p:pic>
        <p:nvPicPr>
          <p:cNvPr id="5" name="Afbeelding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61872" y="1730532"/>
            <a:ext cx="3417208" cy="4596070"/>
          </a:xfrm>
          <a:prstGeom prst="rect">
            <a:avLst/>
          </a:prstGeom>
        </p:spPr>
      </p:pic>
    </p:spTree>
    <p:extLst>
      <p:ext uri="{BB962C8B-B14F-4D97-AF65-F5344CB8AC3E}">
        <p14:creationId xmlns:p14="http://schemas.microsoft.com/office/powerpoint/2010/main" val="5055930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latin typeface="Abadi MT Condensed Light" charset="0"/>
                <a:ea typeface="Abadi MT Condensed Light" charset="0"/>
                <a:cs typeface="Abadi MT Condensed Light" charset="0"/>
              </a:rPr>
              <a:t>PERIODE 3 						</a:t>
            </a:r>
            <a:r>
              <a:rPr lang="nl-NL" dirty="0" err="1" smtClean="0">
                <a:latin typeface="Abadi MT Condensed Light" charset="0"/>
                <a:ea typeface="Abadi MT Condensed Light" charset="0"/>
                <a:cs typeface="Abadi MT Condensed Light" charset="0"/>
              </a:rPr>
              <a:t>FotoDok</a:t>
            </a:r>
            <a:endParaRPr lang="nl-NL" dirty="0">
              <a:latin typeface="Abadi MT Condensed Light" charset="0"/>
              <a:ea typeface="Abadi MT Condensed Light" charset="0"/>
              <a:cs typeface="Abadi MT Condensed Light" charset="0"/>
            </a:endParaRPr>
          </a:p>
        </p:txBody>
      </p:sp>
      <p:sp>
        <p:nvSpPr>
          <p:cNvPr id="7" name="Tekstvak 6"/>
          <p:cNvSpPr txBox="1"/>
          <p:nvPr/>
        </p:nvSpPr>
        <p:spPr>
          <a:xfrm>
            <a:off x="1261872" y="2980270"/>
            <a:ext cx="8348133" cy="1754326"/>
          </a:xfrm>
          <a:prstGeom prst="rect">
            <a:avLst/>
          </a:prstGeom>
          <a:noFill/>
        </p:spPr>
        <p:txBody>
          <a:bodyPr wrap="square" rtlCol="0">
            <a:spAutoFit/>
          </a:bodyPr>
          <a:lstStyle/>
          <a:p>
            <a:r>
              <a:rPr lang="nl-NL" dirty="0" smtClean="0">
                <a:latin typeface="Abadi MT Condensed Light" charset="0"/>
                <a:ea typeface="Abadi MT Condensed Light" charset="0"/>
                <a:cs typeface="Abadi MT Condensed Light" charset="0"/>
              </a:rPr>
              <a:t>PROJECT			FOTODOK</a:t>
            </a:r>
          </a:p>
          <a:p>
            <a:r>
              <a:rPr lang="nl-NL" dirty="0">
                <a:latin typeface="Abadi MT Condensed Light" charset="0"/>
                <a:ea typeface="Abadi MT Condensed Light" charset="0"/>
                <a:cs typeface="Abadi MT Condensed Light" charset="0"/>
              </a:rPr>
              <a:t>	</a:t>
            </a:r>
            <a:r>
              <a:rPr lang="nl-NL" dirty="0" smtClean="0">
                <a:latin typeface="Abadi MT Condensed Light" charset="0"/>
                <a:ea typeface="Abadi MT Condensed Light" charset="0"/>
                <a:cs typeface="Abadi MT Condensed Light" charset="0"/>
              </a:rPr>
              <a:t>			fotodocumentaire</a:t>
            </a:r>
          </a:p>
          <a:p>
            <a:r>
              <a:rPr lang="nl-NL" dirty="0">
                <a:latin typeface="Abadi MT Condensed Light" charset="0"/>
                <a:ea typeface="Abadi MT Condensed Light" charset="0"/>
                <a:cs typeface="Abadi MT Condensed Light" charset="0"/>
              </a:rPr>
              <a:t>	</a:t>
            </a:r>
            <a:r>
              <a:rPr lang="nl-NL" dirty="0" smtClean="0">
                <a:latin typeface="Abadi MT Condensed Light" charset="0"/>
                <a:ea typeface="Abadi MT Condensed Light" charset="0"/>
                <a:cs typeface="Abadi MT Condensed Light" charset="0"/>
              </a:rPr>
              <a:t>			thema familiealbum	</a:t>
            </a:r>
          </a:p>
          <a:p>
            <a:endParaRPr lang="nl-NL" dirty="0">
              <a:latin typeface="Abadi MT Condensed Light" charset="0"/>
              <a:ea typeface="Abadi MT Condensed Light" charset="0"/>
              <a:cs typeface="Abadi MT Condensed Light" charset="0"/>
            </a:endParaRPr>
          </a:p>
          <a:p>
            <a:r>
              <a:rPr lang="nl-NL" dirty="0" smtClean="0">
                <a:latin typeface="Abadi MT Condensed Light" charset="0"/>
                <a:ea typeface="Abadi MT Condensed Light" charset="0"/>
                <a:cs typeface="Abadi MT Condensed Light" charset="0"/>
              </a:rPr>
              <a:t>Oriëntatie			</a:t>
            </a:r>
            <a:r>
              <a:rPr lang="nl-NL" dirty="0" err="1" smtClean="0">
                <a:latin typeface="Abadi MT Condensed Light" charset="0"/>
                <a:ea typeface="Abadi MT Condensed Light" charset="0"/>
                <a:cs typeface="Abadi MT Condensed Light" charset="0"/>
              </a:rPr>
              <a:t>Powerpointpresentatie</a:t>
            </a:r>
            <a:r>
              <a:rPr lang="nl-NL" dirty="0" smtClean="0">
                <a:latin typeface="Abadi MT Condensed Light" charset="0"/>
                <a:ea typeface="Abadi MT Condensed Light" charset="0"/>
                <a:cs typeface="Abadi MT Condensed Light" charset="0"/>
              </a:rPr>
              <a:t>		</a:t>
            </a:r>
          </a:p>
          <a:p>
            <a:endParaRPr lang="nl-NL" dirty="0" smtClean="0">
              <a:latin typeface="Abadi MT Condensed Light" charset="0"/>
              <a:ea typeface="Abadi MT Condensed Light" charset="0"/>
              <a:cs typeface="Abadi MT Condensed Light" charset="0"/>
            </a:endParaRPr>
          </a:p>
        </p:txBody>
      </p:sp>
    </p:spTree>
    <p:extLst>
      <p:ext uri="{BB962C8B-B14F-4D97-AF65-F5344CB8AC3E}">
        <p14:creationId xmlns:p14="http://schemas.microsoft.com/office/powerpoint/2010/main" val="752455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2800" dirty="0" smtClean="0">
                <a:latin typeface="Abadi MT Condensed Light" charset="0"/>
                <a:ea typeface="Abadi MT Condensed Light" charset="0"/>
                <a:cs typeface="Abadi MT Condensed Light" charset="0"/>
              </a:rPr>
              <a:t>Periode 3, FOTODOK	</a:t>
            </a:r>
            <a:r>
              <a:rPr lang="nl-NL" dirty="0" smtClean="0">
                <a:latin typeface="Abadi MT Condensed Light" charset="0"/>
                <a:ea typeface="Abadi MT Condensed Light" charset="0"/>
                <a:cs typeface="Abadi MT Condensed Light" charset="0"/>
              </a:rPr>
              <a:t>	FOTODOCUMENTAIRE </a:t>
            </a:r>
            <a:r>
              <a:rPr lang="nl-NL" sz="2000" dirty="0" smtClean="0">
                <a:latin typeface="Abadi MT Condensed Light" charset="0"/>
                <a:ea typeface="Abadi MT Condensed Light" charset="0"/>
                <a:cs typeface="Abadi MT Condensed Light" charset="0"/>
              </a:rPr>
              <a:t>familiealbum</a:t>
            </a:r>
            <a:endParaRPr lang="nl-NL" dirty="0">
              <a:latin typeface="Abadi MT Condensed Light" charset="0"/>
              <a:ea typeface="Abadi MT Condensed Light" charset="0"/>
              <a:cs typeface="Abadi MT Condensed Light" charset="0"/>
            </a:endParaRPr>
          </a:p>
        </p:txBody>
      </p:sp>
      <p:pic>
        <p:nvPicPr>
          <p:cNvPr id="6" name="Afbeelding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9574" y="1691316"/>
            <a:ext cx="3457583" cy="4630155"/>
          </a:xfrm>
          <a:prstGeom prst="rect">
            <a:avLst/>
          </a:prstGeom>
        </p:spPr>
      </p:pic>
      <p:pic>
        <p:nvPicPr>
          <p:cNvPr id="8" name="Afbeelding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04994" y="1691316"/>
            <a:ext cx="3446394" cy="4630155"/>
          </a:xfrm>
          <a:prstGeom prst="rect">
            <a:avLst/>
          </a:prstGeom>
        </p:spPr>
      </p:pic>
      <p:pic>
        <p:nvPicPr>
          <p:cNvPr id="9" name="Afbeelding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49225" y="1691315"/>
            <a:ext cx="3457583" cy="4630155"/>
          </a:xfrm>
          <a:prstGeom prst="rect">
            <a:avLst/>
          </a:prstGeom>
        </p:spPr>
      </p:pic>
    </p:spTree>
    <p:extLst>
      <p:ext uri="{BB962C8B-B14F-4D97-AF65-F5344CB8AC3E}">
        <p14:creationId xmlns:p14="http://schemas.microsoft.com/office/powerpoint/2010/main" val="8588292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2800" dirty="0" smtClean="0">
                <a:latin typeface="Abadi MT Condensed Light" charset="0"/>
                <a:ea typeface="Abadi MT Condensed Light" charset="0"/>
                <a:cs typeface="Abadi MT Condensed Light" charset="0"/>
              </a:rPr>
              <a:t>Periode 3, FOTODOK	</a:t>
            </a:r>
            <a:r>
              <a:rPr lang="nl-NL" dirty="0" smtClean="0">
                <a:latin typeface="Abadi MT Condensed Light" charset="0"/>
                <a:ea typeface="Abadi MT Condensed Light" charset="0"/>
                <a:cs typeface="Abadi MT Condensed Light" charset="0"/>
              </a:rPr>
              <a:t>	FOT0DOCUMENTAIRE </a:t>
            </a:r>
            <a:r>
              <a:rPr lang="nl-NL" sz="2000" dirty="0" smtClean="0">
                <a:latin typeface="Abadi MT Condensed Light" charset="0"/>
                <a:ea typeface="Abadi MT Condensed Light" charset="0"/>
                <a:cs typeface="Abadi MT Condensed Light" charset="0"/>
              </a:rPr>
              <a:t>familiealbum</a:t>
            </a:r>
            <a:endParaRPr lang="nl-NL" dirty="0">
              <a:latin typeface="Abadi MT Condensed Light" charset="0"/>
              <a:ea typeface="Abadi MT Condensed Light" charset="0"/>
              <a:cs typeface="Abadi MT Condensed Light" charset="0"/>
            </a:endParaRPr>
          </a:p>
        </p:txBody>
      </p:sp>
      <p:pic>
        <p:nvPicPr>
          <p:cNvPr id="3" name="Afbeelding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04138" y="1691322"/>
            <a:ext cx="3699595" cy="4932793"/>
          </a:xfrm>
          <a:prstGeom prst="rect">
            <a:avLst/>
          </a:prstGeom>
        </p:spPr>
      </p:pic>
    </p:spTree>
    <p:extLst>
      <p:ext uri="{BB962C8B-B14F-4D97-AF65-F5344CB8AC3E}">
        <p14:creationId xmlns:p14="http://schemas.microsoft.com/office/powerpoint/2010/main" val="5463895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latin typeface="Abadi MT Condensed Light" charset="0"/>
                <a:ea typeface="Abadi MT Condensed Light" charset="0"/>
                <a:cs typeface="Abadi MT Condensed Light" charset="0"/>
              </a:rPr>
              <a:t>PERIODE 4 						zelfportret</a:t>
            </a:r>
            <a:endParaRPr lang="nl-NL" dirty="0">
              <a:latin typeface="Abadi MT Condensed Light" charset="0"/>
              <a:ea typeface="Abadi MT Condensed Light" charset="0"/>
              <a:cs typeface="Abadi MT Condensed Light" charset="0"/>
            </a:endParaRPr>
          </a:p>
        </p:txBody>
      </p:sp>
      <p:sp>
        <p:nvSpPr>
          <p:cNvPr id="7" name="Tekstvak 6"/>
          <p:cNvSpPr txBox="1"/>
          <p:nvPr/>
        </p:nvSpPr>
        <p:spPr>
          <a:xfrm>
            <a:off x="1261872" y="2421469"/>
            <a:ext cx="8348133" cy="3416320"/>
          </a:xfrm>
          <a:prstGeom prst="rect">
            <a:avLst/>
          </a:prstGeom>
          <a:noFill/>
        </p:spPr>
        <p:txBody>
          <a:bodyPr wrap="square" rtlCol="0">
            <a:spAutoFit/>
          </a:bodyPr>
          <a:lstStyle/>
          <a:p>
            <a:r>
              <a:rPr lang="nl-NL" dirty="0" smtClean="0">
                <a:latin typeface="Abadi MT Condensed Light" charset="0"/>
                <a:ea typeface="Abadi MT Condensed Light" charset="0"/>
                <a:cs typeface="Abadi MT Condensed Light" charset="0"/>
              </a:rPr>
              <a:t>Opdracht 1			Eindopdracht A, ECHT zelfportret			</a:t>
            </a:r>
          </a:p>
          <a:p>
            <a:endParaRPr lang="nl-NL" dirty="0" smtClean="0">
              <a:latin typeface="Abadi MT Condensed Light" charset="0"/>
              <a:ea typeface="Abadi MT Condensed Light" charset="0"/>
              <a:cs typeface="Abadi MT Condensed Light" charset="0"/>
            </a:endParaRPr>
          </a:p>
          <a:p>
            <a:endParaRPr lang="nl-NL" dirty="0" smtClean="0">
              <a:latin typeface="Abadi MT Condensed Light" charset="0"/>
              <a:ea typeface="Abadi MT Condensed Light" charset="0"/>
              <a:cs typeface="Abadi MT Condensed Light" charset="0"/>
            </a:endParaRPr>
          </a:p>
          <a:p>
            <a:r>
              <a:rPr lang="nl-NL" dirty="0" smtClean="0">
                <a:latin typeface="Abadi MT Condensed Light" charset="0"/>
                <a:ea typeface="Abadi MT Condensed Light" charset="0"/>
                <a:cs typeface="Abadi MT Condensed Light" charset="0"/>
              </a:rPr>
              <a:t>Opdracht 2			Keuzeopdracht</a:t>
            </a:r>
          </a:p>
          <a:p>
            <a:endParaRPr lang="nl-NL" dirty="0" smtClean="0">
              <a:latin typeface="Abadi MT Condensed Light" charset="0"/>
              <a:ea typeface="Abadi MT Condensed Light" charset="0"/>
              <a:cs typeface="Abadi MT Condensed Light" charset="0"/>
            </a:endParaRPr>
          </a:p>
          <a:p>
            <a:endParaRPr lang="nl-NL" dirty="0" smtClean="0">
              <a:latin typeface="Abadi MT Condensed Light" charset="0"/>
              <a:ea typeface="Abadi MT Condensed Light" charset="0"/>
              <a:cs typeface="Abadi MT Condensed Light" charset="0"/>
            </a:endParaRPr>
          </a:p>
          <a:p>
            <a:r>
              <a:rPr lang="nl-NL" dirty="0" smtClean="0">
                <a:latin typeface="Abadi MT Condensed Light" charset="0"/>
                <a:ea typeface="Abadi MT Condensed Light" charset="0"/>
                <a:cs typeface="Abadi MT Condensed Light" charset="0"/>
              </a:rPr>
              <a:t>Opdracht 3			Eindopdracht B, MODE zelfportret</a:t>
            </a:r>
          </a:p>
          <a:p>
            <a:endParaRPr lang="nl-NL" dirty="0" smtClean="0">
              <a:latin typeface="Abadi MT Condensed Light" charset="0"/>
              <a:ea typeface="Abadi MT Condensed Light" charset="0"/>
              <a:cs typeface="Abadi MT Condensed Light" charset="0"/>
            </a:endParaRPr>
          </a:p>
          <a:p>
            <a:endParaRPr lang="nl-NL" dirty="0">
              <a:latin typeface="Abadi MT Condensed Light" charset="0"/>
              <a:ea typeface="Abadi MT Condensed Light" charset="0"/>
              <a:cs typeface="Abadi MT Condensed Light" charset="0"/>
            </a:endParaRPr>
          </a:p>
          <a:p>
            <a:r>
              <a:rPr lang="nl-NL" dirty="0" smtClean="0">
                <a:latin typeface="Abadi MT Condensed Light" charset="0"/>
                <a:ea typeface="Abadi MT Condensed Light" charset="0"/>
                <a:cs typeface="Abadi MT Condensed Light" charset="0"/>
              </a:rPr>
              <a:t>Extra				Compositie</a:t>
            </a:r>
          </a:p>
          <a:p>
            <a:endParaRPr lang="nl-NL" dirty="0">
              <a:latin typeface="Abadi MT Condensed Light" charset="0"/>
              <a:ea typeface="Abadi MT Condensed Light" charset="0"/>
              <a:cs typeface="Abadi MT Condensed Light" charset="0"/>
            </a:endParaRPr>
          </a:p>
          <a:p>
            <a:r>
              <a:rPr lang="nl-NL" dirty="0" smtClean="0">
                <a:latin typeface="Abadi MT Condensed Light" charset="0"/>
                <a:ea typeface="Abadi MT Condensed Light" charset="0"/>
                <a:cs typeface="Abadi MT Condensed Light" charset="0"/>
              </a:rPr>
              <a:t>Extra				Beeldcommunicatie</a:t>
            </a:r>
            <a:endParaRPr lang="nl-NL" dirty="0">
              <a:latin typeface="Abadi MT Condensed Light" charset="0"/>
              <a:ea typeface="Abadi MT Condensed Light" charset="0"/>
              <a:cs typeface="Abadi MT Condensed Light" charset="0"/>
            </a:endParaRPr>
          </a:p>
        </p:txBody>
      </p:sp>
    </p:spTree>
    <p:extLst>
      <p:ext uri="{BB962C8B-B14F-4D97-AF65-F5344CB8AC3E}">
        <p14:creationId xmlns:p14="http://schemas.microsoft.com/office/powerpoint/2010/main" val="8310994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2800" dirty="0" smtClean="0">
                <a:latin typeface="Abadi MT Condensed Light" charset="0"/>
                <a:ea typeface="Abadi MT Condensed Light" charset="0"/>
                <a:cs typeface="Abadi MT Condensed Light" charset="0"/>
              </a:rPr>
              <a:t>Periode 4, eindopdracht A	</a:t>
            </a:r>
            <a:r>
              <a:rPr lang="nl-NL" dirty="0" smtClean="0">
                <a:latin typeface="Abadi MT Condensed Light" charset="0"/>
                <a:ea typeface="Abadi MT Condensed Light" charset="0"/>
                <a:cs typeface="Abadi MT Condensed Light" charset="0"/>
              </a:rPr>
              <a:t>		ECHT zelfportret 1</a:t>
            </a:r>
            <a:endParaRPr lang="nl-NL" dirty="0">
              <a:latin typeface="Abadi MT Condensed Light" charset="0"/>
              <a:ea typeface="Abadi MT Condensed Light" charset="0"/>
              <a:cs typeface="Abadi MT Condensed Light" charset="0"/>
            </a:endParaRPr>
          </a:p>
        </p:txBody>
      </p:sp>
      <p:pic>
        <p:nvPicPr>
          <p:cNvPr id="3" name="Afbeelding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19899" y="1691321"/>
            <a:ext cx="3431409" cy="4630155"/>
          </a:xfrm>
          <a:prstGeom prst="rect">
            <a:avLst/>
          </a:prstGeom>
        </p:spPr>
      </p:pic>
      <p:pic>
        <p:nvPicPr>
          <p:cNvPr id="4" name="Afbeelding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61872" y="1730532"/>
            <a:ext cx="3417208" cy="4590945"/>
          </a:xfrm>
          <a:prstGeom prst="rect">
            <a:avLst/>
          </a:prstGeom>
        </p:spPr>
      </p:pic>
    </p:spTree>
    <p:extLst>
      <p:ext uri="{BB962C8B-B14F-4D97-AF65-F5344CB8AC3E}">
        <p14:creationId xmlns:p14="http://schemas.microsoft.com/office/powerpoint/2010/main" val="3658628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latin typeface="Abadi MT Condensed Light" charset="0"/>
                <a:ea typeface="Abadi MT Condensed Light" charset="0"/>
                <a:cs typeface="Abadi MT Condensed Light" charset="0"/>
              </a:rPr>
              <a:t>PERIODE 1 							sfeer</a:t>
            </a:r>
            <a:endParaRPr lang="nl-NL" dirty="0">
              <a:latin typeface="Abadi MT Condensed Light" charset="0"/>
              <a:ea typeface="Abadi MT Condensed Light" charset="0"/>
              <a:cs typeface="Abadi MT Condensed Light" charset="0"/>
            </a:endParaRPr>
          </a:p>
        </p:txBody>
      </p:sp>
      <p:sp>
        <p:nvSpPr>
          <p:cNvPr id="7" name="Tekstvak 6"/>
          <p:cNvSpPr txBox="1"/>
          <p:nvPr/>
        </p:nvSpPr>
        <p:spPr>
          <a:xfrm>
            <a:off x="1261872" y="2421469"/>
            <a:ext cx="8348133" cy="2862322"/>
          </a:xfrm>
          <a:prstGeom prst="rect">
            <a:avLst/>
          </a:prstGeom>
          <a:noFill/>
        </p:spPr>
        <p:txBody>
          <a:bodyPr wrap="square" rtlCol="0">
            <a:spAutoFit/>
          </a:bodyPr>
          <a:lstStyle/>
          <a:p>
            <a:r>
              <a:rPr lang="nl-NL" dirty="0" smtClean="0">
                <a:latin typeface="Abadi MT Condensed Light" charset="0"/>
                <a:ea typeface="Abadi MT Condensed Light" charset="0"/>
                <a:cs typeface="Abadi MT Condensed Light" charset="0"/>
              </a:rPr>
              <a:t>Opdracht 1			Positief				</a:t>
            </a:r>
          </a:p>
          <a:p>
            <a:endParaRPr lang="nl-NL" dirty="0" smtClean="0">
              <a:latin typeface="Abadi MT Condensed Light" charset="0"/>
              <a:ea typeface="Abadi MT Condensed Light" charset="0"/>
              <a:cs typeface="Abadi MT Condensed Light" charset="0"/>
            </a:endParaRPr>
          </a:p>
          <a:p>
            <a:endParaRPr lang="nl-NL" dirty="0" smtClean="0">
              <a:latin typeface="Abadi MT Condensed Light" charset="0"/>
              <a:ea typeface="Abadi MT Condensed Light" charset="0"/>
              <a:cs typeface="Abadi MT Condensed Light" charset="0"/>
            </a:endParaRPr>
          </a:p>
          <a:p>
            <a:r>
              <a:rPr lang="nl-NL" dirty="0" smtClean="0">
                <a:latin typeface="Abadi MT Condensed Light" charset="0"/>
                <a:ea typeface="Abadi MT Condensed Light" charset="0"/>
                <a:cs typeface="Abadi MT Condensed Light" charset="0"/>
              </a:rPr>
              <a:t>Opdracht 2			Leegte</a:t>
            </a:r>
          </a:p>
          <a:p>
            <a:endParaRPr lang="nl-NL" dirty="0" smtClean="0">
              <a:latin typeface="Abadi MT Condensed Light" charset="0"/>
              <a:ea typeface="Abadi MT Condensed Light" charset="0"/>
              <a:cs typeface="Abadi MT Condensed Light" charset="0"/>
            </a:endParaRPr>
          </a:p>
          <a:p>
            <a:endParaRPr lang="nl-NL" dirty="0" smtClean="0">
              <a:latin typeface="Abadi MT Condensed Light" charset="0"/>
              <a:ea typeface="Abadi MT Condensed Light" charset="0"/>
              <a:cs typeface="Abadi MT Condensed Light" charset="0"/>
            </a:endParaRPr>
          </a:p>
          <a:p>
            <a:r>
              <a:rPr lang="nl-NL" dirty="0" smtClean="0">
                <a:latin typeface="Abadi MT Condensed Light" charset="0"/>
                <a:ea typeface="Abadi MT Condensed Light" charset="0"/>
                <a:cs typeface="Abadi MT Condensed Light" charset="0"/>
              </a:rPr>
              <a:t>Opdracht 3			Sfeer schoolkamp</a:t>
            </a:r>
          </a:p>
          <a:p>
            <a:endParaRPr lang="nl-NL" dirty="0" smtClean="0">
              <a:latin typeface="Abadi MT Condensed Light" charset="0"/>
              <a:ea typeface="Abadi MT Condensed Light" charset="0"/>
              <a:cs typeface="Abadi MT Condensed Light" charset="0"/>
            </a:endParaRPr>
          </a:p>
          <a:p>
            <a:endParaRPr lang="nl-NL" dirty="0">
              <a:latin typeface="Abadi MT Condensed Light" charset="0"/>
              <a:ea typeface="Abadi MT Condensed Light" charset="0"/>
              <a:cs typeface="Abadi MT Condensed Light" charset="0"/>
            </a:endParaRPr>
          </a:p>
          <a:p>
            <a:r>
              <a:rPr lang="nl-NL" dirty="0" smtClean="0">
                <a:latin typeface="Abadi MT Condensed Light" charset="0"/>
                <a:ea typeface="Abadi MT Condensed Light" charset="0"/>
                <a:cs typeface="Abadi MT Condensed Light" charset="0"/>
              </a:rPr>
              <a:t>Opdracht 4			</a:t>
            </a:r>
            <a:r>
              <a:rPr lang="nl-NL" dirty="0" err="1" smtClean="0">
                <a:latin typeface="Abadi MT Condensed Light" charset="0"/>
                <a:ea typeface="Abadi MT Condensed Light" charset="0"/>
                <a:cs typeface="Abadi MT Condensed Light" charset="0"/>
              </a:rPr>
              <a:t>Pinhole</a:t>
            </a:r>
            <a:r>
              <a:rPr lang="nl-NL" dirty="0" smtClean="0">
                <a:latin typeface="Abadi MT Condensed Light" charset="0"/>
                <a:ea typeface="Abadi MT Condensed Light" charset="0"/>
                <a:cs typeface="Abadi MT Condensed Light" charset="0"/>
              </a:rPr>
              <a:t> </a:t>
            </a:r>
            <a:endParaRPr lang="nl-NL" dirty="0">
              <a:latin typeface="Abadi MT Condensed Light" charset="0"/>
              <a:ea typeface="Abadi MT Condensed Light" charset="0"/>
              <a:cs typeface="Abadi MT Condensed Light" charset="0"/>
            </a:endParaRPr>
          </a:p>
        </p:txBody>
      </p:sp>
    </p:spTree>
    <p:extLst>
      <p:ext uri="{BB962C8B-B14F-4D97-AF65-F5344CB8AC3E}">
        <p14:creationId xmlns:p14="http://schemas.microsoft.com/office/powerpoint/2010/main" val="11727555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2800" dirty="0" smtClean="0">
                <a:latin typeface="Abadi MT Condensed Light" charset="0"/>
                <a:ea typeface="Abadi MT Condensed Light" charset="0"/>
                <a:cs typeface="Abadi MT Condensed Light" charset="0"/>
              </a:rPr>
              <a:t>Periode 4, eindopdracht A	</a:t>
            </a:r>
            <a:r>
              <a:rPr lang="nl-NL" dirty="0" smtClean="0">
                <a:latin typeface="Abadi MT Condensed Light" charset="0"/>
                <a:ea typeface="Abadi MT Condensed Light" charset="0"/>
                <a:cs typeface="Abadi MT Condensed Light" charset="0"/>
              </a:rPr>
              <a:t>		ECHT zelfportret 2</a:t>
            </a:r>
            <a:endParaRPr lang="nl-NL" dirty="0">
              <a:latin typeface="Abadi MT Condensed Light" charset="0"/>
              <a:ea typeface="Abadi MT Condensed Light" charset="0"/>
              <a:cs typeface="Abadi MT Condensed Light" charset="0"/>
            </a:endParaRPr>
          </a:p>
        </p:txBody>
      </p:sp>
      <p:pic>
        <p:nvPicPr>
          <p:cNvPr id="3" name="Afbeelding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19899" y="1691321"/>
            <a:ext cx="3431409" cy="4630155"/>
          </a:xfrm>
          <a:prstGeom prst="rect">
            <a:avLst/>
          </a:prstGeom>
        </p:spPr>
      </p:pic>
      <p:pic>
        <p:nvPicPr>
          <p:cNvPr id="4" name="Afbeelding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61872" y="1730532"/>
            <a:ext cx="3417208" cy="4590945"/>
          </a:xfrm>
          <a:prstGeom prst="rect">
            <a:avLst/>
          </a:prstGeom>
        </p:spPr>
      </p:pic>
    </p:spTree>
    <p:extLst>
      <p:ext uri="{BB962C8B-B14F-4D97-AF65-F5344CB8AC3E}">
        <p14:creationId xmlns:p14="http://schemas.microsoft.com/office/powerpoint/2010/main" val="544492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2800" dirty="0" smtClean="0">
                <a:latin typeface="Abadi MT Condensed Light" charset="0"/>
                <a:ea typeface="Abadi MT Condensed Light" charset="0"/>
                <a:cs typeface="Abadi MT Condensed Light" charset="0"/>
              </a:rPr>
              <a:t>Periode 4, zelfportret	</a:t>
            </a:r>
            <a:r>
              <a:rPr lang="nl-NL" dirty="0" smtClean="0">
                <a:latin typeface="Abadi MT Condensed Light" charset="0"/>
                <a:ea typeface="Abadi MT Condensed Light" charset="0"/>
                <a:cs typeface="Abadi MT Condensed Light" charset="0"/>
              </a:rPr>
              <a:t>			keuzeopdracht 1</a:t>
            </a:r>
            <a:endParaRPr lang="nl-NL" dirty="0">
              <a:latin typeface="Abadi MT Condensed Light" charset="0"/>
              <a:ea typeface="Abadi MT Condensed Light" charset="0"/>
              <a:cs typeface="Abadi MT Condensed Light" charset="0"/>
            </a:endParaRPr>
          </a:p>
        </p:txBody>
      </p:sp>
      <p:pic>
        <p:nvPicPr>
          <p:cNvPr id="3" name="Afbeelding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19899" y="1691321"/>
            <a:ext cx="3431409" cy="4630155"/>
          </a:xfrm>
          <a:prstGeom prst="rect">
            <a:avLst/>
          </a:prstGeom>
        </p:spPr>
      </p:pic>
      <p:pic>
        <p:nvPicPr>
          <p:cNvPr id="4" name="Afbeelding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61872" y="1730532"/>
            <a:ext cx="3417208" cy="4590945"/>
          </a:xfrm>
          <a:prstGeom prst="rect">
            <a:avLst/>
          </a:prstGeom>
        </p:spPr>
      </p:pic>
    </p:spTree>
    <p:extLst>
      <p:ext uri="{BB962C8B-B14F-4D97-AF65-F5344CB8AC3E}">
        <p14:creationId xmlns:p14="http://schemas.microsoft.com/office/powerpoint/2010/main" val="21341132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2800" dirty="0" smtClean="0">
                <a:latin typeface="Abadi MT Condensed Light" charset="0"/>
                <a:ea typeface="Abadi MT Condensed Light" charset="0"/>
                <a:cs typeface="Abadi MT Condensed Light" charset="0"/>
              </a:rPr>
              <a:t>Periode 4, zelfportret	</a:t>
            </a:r>
            <a:r>
              <a:rPr lang="nl-NL" dirty="0" smtClean="0">
                <a:latin typeface="Abadi MT Condensed Light" charset="0"/>
                <a:ea typeface="Abadi MT Condensed Light" charset="0"/>
                <a:cs typeface="Abadi MT Condensed Light" charset="0"/>
              </a:rPr>
              <a:t>			keuzeopdracht 2</a:t>
            </a:r>
            <a:endParaRPr lang="nl-NL" dirty="0">
              <a:latin typeface="Abadi MT Condensed Light" charset="0"/>
              <a:ea typeface="Abadi MT Condensed Light" charset="0"/>
              <a:cs typeface="Abadi MT Condensed Light" charset="0"/>
            </a:endParaRPr>
          </a:p>
        </p:txBody>
      </p:sp>
      <p:pic>
        <p:nvPicPr>
          <p:cNvPr id="3" name="Afbeelding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19899" y="1691321"/>
            <a:ext cx="3431409" cy="4630155"/>
          </a:xfrm>
          <a:prstGeom prst="rect">
            <a:avLst/>
          </a:prstGeom>
        </p:spPr>
      </p:pic>
      <p:pic>
        <p:nvPicPr>
          <p:cNvPr id="4" name="Afbeelding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61872" y="1730532"/>
            <a:ext cx="3417208" cy="4590945"/>
          </a:xfrm>
          <a:prstGeom prst="rect">
            <a:avLst/>
          </a:prstGeom>
        </p:spPr>
      </p:pic>
    </p:spTree>
    <p:extLst>
      <p:ext uri="{BB962C8B-B14F-4D97-AF65-F5344CB8AC3E}">
        <p14:creationId xmlns:p14="http://schemas.microsoft.com/office/powerpoint/2010/main" val="4277786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2800" dirty="0" smtClean="0">
                <a:latin typeface="Abadi MT Condensed Light" charset="0"/>
                <a:ea typeface="Abadi MT Condensed Light" charset="0"/>
                <a:cs typeface="Abadi MT Condensed Light" charset="0"/>
              </a:rPr>
              <a:t>Periode 4, eindopdracht B	</a:t>
            </a:r>
            <a:r>
              <a:rPr lang="nl-NL" dirty="0" smtClean="0">
                <a:latin typeface="Abadi MT Condensed Light" charset="0"/>
                <a:ea typeface="Abadi MT Condensed Light" charset="0"/>
                <a:cs typeface="Abadi MT Condensed Light" charset="0"/>
              </a:rPr>
              <a:t>		MODE zelfportret </a:t>
            </a:r>
            <a:endParaRPr lang="nl-NL" dirty="0">
              <a:latin typeface="Abadi MT Condensed Light" charset="0"/>
              <a:ea typeface="Abadi MT Condensed Light" charset="0"/>
              <a:cs typeface="Abadi MT Condensed Light" charset="0"/>
            </a:endParaRPr>
          </a:p>
        </p:txBody>
      </p:sp>
      <p:pic>
        <p:nvPicPr>
          <p:cNvPr id="3" name="Afbeelding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19899" y="1691321"/>
            <a:ext cx="3431409" cy="4630155"/>
          </a:xfrm>
          <a:prstGeom prst="rect">
            <a:avLst/>
          </a:prstGeom>
        </p:spPr>
      </p:pic>
      <p:pic>
        <p:nvPicPr>
          <p:cNvPr id="4" name="Afbeelding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61872" y="1730532"/>
            <a:ext cx="3417208" cy="4590945"/>
          </a:xfrm>
          <a:prstGeom prst="rect">
            <a:avLst/>
          </a:prstGeom>
        </p:spPr>
      </p:pic>
    </p:spTree>
    <p:extLst>
      <p:ext uri="{BB962C8B-B14F-4D97-AF65-F5344CB8AC3E}">
        <p14:creationId xmlns:p14="http://schemas.microsoft.com/office/powerpoint/2010/main" val="11847260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2800" dirty="0" smtClean="0">
                <a:latin typeface="Abadi MT Condensed Light" charset="0"/>
                <a:ea typeface="Abadi MT Condensed Light" charset="0"/>
                <a:cs typeface="Abadi MT Condensed Light" charset="0"/>
              </a:rPr>
              <a:t>Evaluatie</a:t>
            </a:r>
            <a:endParaRPr lang="nl-NL" dirty="0">
              <a:latin typeface="Abadi MT Condensed Light" charset="0"/>
              <a:ea typeface="Abadi MT Condensed Light" charset="0"/>
              <a:cs typeface="Abadi MT Condensed Light" charset="0"/>
            </a:endParaRPr>
          </a:p>
        </p:txBody>
      </p:sp>
      <p:sp>
        <p:nvSpPr>
          <p:cNvPr id="5" name="Tekstvak 4"/>
          <p:cNvSpPr txBox="1"/>
          <p:nvPr/>
        </p:nvSpPr>
        <p:spPr>
          <a:xfrm>
            <a:off x="1261872" y="1996122"/>
            <a:ext cx="8491728" cy="1200329"/>
          </a:xfrm>
          <a:prstGeom prst="rect">
            <a:avLst/>
          </a:prstGeom>
          <a:noFill/>
        </p:spPr>
        <p:txBody>
          <a:bodyPr wrap="square" rtlCol="0">
            <a:spAutoFit/>
          </a:bodyPr>
          <a:lstStyle/>
          <a:p>
            <a:r>
              <a:rPr lang="nl-NL" dirty="0" smtClean="0">
                <a:latin typeface="Abadi MT Condensed Light" charset="0"/>
                <a:ea typeface="Abadi MT Condensed Light" charset="0"/>
                <a:cs typeface="Abadi MT Condensed Light" charset="0"/>
              </a:rPr>
              <a:t>Plaats hier een korte tekst waarin je vertelt </a:t>
            </a:r>
          </a:p>
          <a:p>
            <a:pPr marL="285750" indent="-285750">
              <a:buFontTx/>
              <a:buChar char="-"/>
            </a:pPr>
            <a:r>
              <a:rPr lang="nl-NL" dirty="0" smtClean="0">
                <a:latin typeface="Abadi MT Condensed Light" charset="0"/>
                <a:ea typeface="Abadi MT Condensed Light" charset="0"/>
                <a:cs typeface="Abadi MT Condensed Light" charset="0"/>
              </a:rPr>
              <a:t>waar je trots op bent</a:t>
            </a:r>
          </a:p>
          <a:p>
            <a:pPr marL="285750" indent="-285750">
              <a:buFontTx/>
              <a:buChar char="-"/>
            </a:pPr>
            <a:r>
              <a:rPr lang="nl-NL" dirty="0" smtClean="0">
                <a:latin typeface="Abadi MT Condensed Light" charset="0"/>
                <a:ea typeface="Abadi MT Condensed Light" charset="0"/>
                <a:cs typeface="Abadi MT Condensed Light" charset="0"/>
              </a:rPr>
              <a:t>van welke opdracht je het meest geleerd hebt dit jaar en </a:t>
            </a:r>
          </a:p>
          <a:p>
            <a:pPr marL="285750" indent="-285750">
              <a:buFontTx/>
              <a:buChar char="-"/>
            </a:pPr>
            <a:r>
              <a:rPr lang="nl-NL" dirty="0" smtClean="0">
                <a:latin typeface="Abadi MT Condensed Light" charset="0"/>
                <a:ea typeface="Abadi MT Condensed Light" charset="0"/>
                <a:cs typeface="Abadi MT Condensed Light" charset="0"/>
              </a:rPr>
              <a:t>wat je graag nog zou willen leren / doen / maken / uitproberen. </a:t>
            </a:r>
          </a:p>
        </p:txBody>
      </p:sp>
    </p:spTree>
    <p:extLst>
      <p:ext uri="{BB962C8B-B14F-4D97-AF65-F5344CB8AC3E}">
        <p14:creationId xmlns:p14="http://schemas.microsoft.com/office/powerpoint/2010/main" val="10843847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Afbeelding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13319255" cy="6857999"/>
          </a:xfrm>
          <a:prstGeom prst="rect">
            <a:avLst/>
          </a:prstGeom>
        </p:spPr>
      </p:pic>
    </p:spTree>
    <p:extLst>
      <p:ext uri="{BB962C8B-B14F-4D97-AF65-F5344CB8AC3E}">
        <p14:creationId xmlns:p14="http://schemas.microsoft.com/office/powerpoint/2010/main" val="2038664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2800" dirty="0" smtClean="0">
                <a:latin typeface="Abadi MT Condensed Light" charset="0"/>
                <a:ea typeface="Abadi MT Condensed Light" charset="0"/>
                <a:cs typeface="Abadi MT Condensed Light" charset="0"/>
              </a:rPr>
              <a:t>Periode 1, opdracht 1	</a:t>
            </a:r>
            <a:r>
              <a:rPr lang="nl-NL" dirty="0" smtClean="0">
                <a:latin typeface="Abadi MT Condensed Light" charset="0"/>
                <a:ea typeface="Abadi MT Condensed Light" charset="0"/>
                <a:cs typeface="Abadi MT Condensed Light" charset="0"/>
              </a:rPr>
              <a:t>			POSITIEF</a:t>
            </a:r>
            <a:endParaRPr lang="nl-NL" dirty="0">
              <a:latin typeface="Abadi MT Condensed Light" charset="0"/>
              <a:ea typeface="Abadi MT Condensed Light" charset="0"/>
              <a:cs typeface="Abadi MT Condensed Light" charset="0"/>
            </a:endParaRPr>
          </a:p>
        </p:txBody>
      </p:sp>
      <p:pic>
        <p:nvPicPr>
          <p:cNvPr id="3" name="Afbeelding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19899" y="1691321"/>
            <a:ext cx="3431409" cy="4630155"/>
          </a:xfrm>
          <a:prstGeom prst="rect">
            <a:avLst/>
          </a:prstGeom>
        </p:spPr>
      </p:pic>
      <p:pic>
        <p:nvPicPr>
          <p:cNvPr id="4" name="Afbeelding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61872" y="1730532"/>
            <a:ext cx="3417208" cy="4590945"/>
          </a:xfrm>
          <a:prstGeom prst="rect">
            <a:avLst/>
          </a:prstGeom>
        </p:spPr>
      </p:pic>
    </p:spTree>
    <p:extLst>
      <p:ext uri="{BB962C8B-B14F-4D97-AF65-F5344CB8AC3E}">
        <p14:creationId xmlns:p14="http://schemas.microsoft.com/office/powerpoint/2010/main" val="8468111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2800" dirty="0" smtClean="0">
                <a:latin typeface="Abadi MT Condensed Light" charset="0"/>
                <a:ea typeface="Abadi MT Condensed Light" charset="0"/>
                <a:cs typeface="Abadi MT Condensed Light" charset="0"/>
              </a:rPr>
              <a:t>Periode 1, opdracht 2	</a:t>
            </a:r>
            <a:r>
              <a:rPr lang="nl-NL" dirty="0" smtClean="0">
                <a:latin typeface="Abadi MT Condensed Light" charset="0"/>
                <a:ea typeface="Abadi MT Condensed Light" charset="0"/>
                <a:cs typeface="Abadi MT Condensed Light" charset="0"/>
              </a:rPr>
              <a:t>			LEEGTE</a:t>
            </a:r>
            <a:endParaRPr lang="nl-NL" dirty="0">
              <a:latin typeface="Abadi MT Condensed Light" charset="0"/>
              <a:ea typeface="Abadi MT Condensed Light" charset="0"/>
              <a:cs typeface="Abadi MT Condensed Light" charset="0"/>
            </a:endParaRPr>
          </a:p>
        </p:txBody>
      </p:sp>
      <p:pic>
        <p:nvPicPr>
          <p:cNvPr id="3" name="Afbeelding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19899" y="1691321"/>
            <a:ext cx="3431409" cy="4630155"/>
          </a:xfrm>
          <a:prstGeom prst="rect">
            <a:avLst/>
          </a:prstGeom>
        </p:spPr>
      </p:pic>
      <p:pic>
        <p:nvPicPr>
          <p:cNvPr id="4" name="Afbeelding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61872" y="1730532"/>
            <a:ext cx="3417208" cy="4590945"/>
          </a:xfrm>
          <a:prstGeom prst="rect">
            <a:avLst/>
          </a:prstGeom>
        </p:spPr>
      </p:pic>
    </p:spTree>
    <p:extLst>
      <p:ext uri="{BB962C8B-B14F-4D97-AF65-F5344CB8AC3E}">
        <p14:creationId xmlns:p14="http://schemas.microsoft.com/office/powerpoint/2010/main" val="7330531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2800" dirty="0" smtClean="0">
                <a:latin typeface="Abadi MT Condensed Light" charset="0"/>
                <a:ea typeface="Abadi MT Condensed Light" charset="0"/>
                <a:cs typeface="Abadi MT Condensed Light" charset="0"/>
              </a:rPr>
              <a:t>Periode 1, opdracht 3	</a:t>
            </a:r>
            <a:r>
              <a:rPr lang="nl-NL" dirty="0" smtClean="0">
                <a:latin typeface="Abadi MT Condensed Light" charset="0"/>
                <a:ea typeface="Abadi MT Condensed Light" charset="0"/>
                <a:cs typeface="Abadi MT Condensed Light" charset="0"/>
              </a:rPr>
              <a:t>			SERIE SCHOOLKAMP</a:t>
            </a:r>
            <a:endParaRPr lang="nl-NL" dirty="0">
              <a:latin typeface="Abadi MT Condensed Light" charset="0"/>
              <a:ea typeface="Abadi MT Condensed Light" charset="0"/>
              <a:cs typeface="Abadi MT Condensed Light" charset="0"/>
            </a:endParaRPr>
          </a:p>
        </p:txBody>
      </p:sp>
      <p:pic>
        <p:nvPicPr>
          <p:cNvPr id="3" name="Afbeelding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19899" y="1691321"/>
            <a:ext cx="3431409" cy="4630155"/>
          </a:xfrm>
          <a:prstGeom prst="rect">
            <a:avLst/>
          </a:prstGeom>
        </p:spPr>
      </p:pic>
      <p:pic>
        <p:nvPicPr>
          <p:cNvPr id="5" name="Afbeelding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61871" y="1691321"/>
            <a:ext cx="3428661" cy="4631700"/>
          </a:xfrm>
          <a:prstGeom prst="rect">
            <a:avLst/>
          </a:prstGeom>
        </p:spPr>
      </p:pic>
    </p:spTree>
    <p:extLst>
      <p:ext uri="{BB962C8B-B14F-4D97-AF65-F5344CB8AC3E}">
        <p14:creationId xmlns:p14="http://schemas.microsoft.com/office/powerpoint/2010/main" val="18660000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2800" dirty="0" smtClean="0">
                <a:latin typeface="Abadi MT Condensed Light" charset="0"/>
                <a:ea typeface="Abadi MT Condensed Light" charset="0"/>
                <a:cs typeface="Abadi MT Condensed Light" charset="0"/>
              </a:rPr>
              <a:t>Periode 1, opdracht 4	</a:t>
            </a:r>
            <a:r>
              <a:rPr lang="nl-NL" dirty="0" smtClean="0">
                <a:latin typeface="Abadi MT Condensed Light" charset="0"/>
                <a:ea typeface="Abadi MT Condensed Light" charset="0"/>
                <a:cs typeface="Abadi MT Condensed Light" charset="0"/>
              </a:rPr>
              <a:t>			PINHOLE</a:t>
            </a:r>
            <a:endParaRPr lang="nl-NL" dirty="0">
              <a:latin typeface="Abadi MT Condensed Light" charset="0"/>
              <a:ea typeface="Abadi MT Condensed Light" charset="0"/>
              <a:cs typeface="Abadi MT Condensed Light" charset="0"/>
            </a:endParaRPr>
          </a:p>
        </p:txBody>
      </p:sp>
      <p:pic>
        <p:nvPicPr>
          <p:cNvPr id="4" name="Afbeelding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61871" y="1691321"/>
            <a:ext cx="3445595" cy="4634250"/>
          </a:xfrm>
          <a:prstGeom prst="rect">
            <a:avLst/>
          </a:prstGeom>
        </p:spPr>
      </p:pic>
      <p:pic>
        <p:nvPicPr>
          <p:cNvPr id="6" name="Afbeelding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06521" y="1688930"/>
            <a:ext cx="3421211" cy="4636641"/>
          </a:xfrm>
          <a:prstGeom prst="rect">
            <a:avLst/>
          </a:prstGeom>
        </p:spPr>
      </p:pic>
    </p:spTree>
    <p:extLst>
      <p:ext uri="{BB962C8B-B14F-4D97-AF65-F5344CB8AC3E}">
        <p14:creationId xmlns:p14="http://schemas.microsoft.com/office/powerpoint/2010/main" val="17880144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latin typeface="Abadi MT Condensed Light" charset="0"/>
                <a:ea typeface="Abadi MT Condensed Light" charset="0"/>
                <a:cs typeface="Abadi MT Condensed Light" charset="0"/>
              </a:rPr>
              <a:t>PERIODE 2 							licht</a:t>
            </a:r>
            <a:endParaRPr lang="nl-NL" dirty="0">
              <a:latin typeface="Abadi MT Condensed Light" charset="0"/>
              <a:ea typeface="Abadi MT Condensed Light" charset="0"/>
              <a:cs typeface="Abadi MT Condensed Light" charset="0"/>
            </a:endParaRPr>
          </a:p>
        </p:txBody>
      </p:sp>
      <p:sp>
        <p:nvSpPr>
          <p:cNvPr id="7" name="Tekstvak 6"/>
          <p:cNvSpPr txBox="1"/>
          <p:nvPr/>
        </p:nvSpPr>
        <p:spPr>
          <a:xfrm>
            <a:off x="1261872" y="2082803"/>
            <a:ext cx="8348133" cy="3693319"/>
          </a:xfrm>
          <a:prstGeom prst="rect">
            <a:avLst/>
          </a:prstGeom>
          <a:noFill/>
        </p:spPr>
        <p:txBody>
          <a:bodyPr wrap="square" rtlCol="0">
            <a:spAutoFit/>
          </a:bodyPr>
          <a:lstStyle/>
          <a:p>
            <a:r>
              <a:rPr lang="nl-NL" dirty="0" smtClean="0">
                <a:latin typeface="Abadi MT Condensed Light" charset="0"/>
                <a:ea typeface="Abadi MT Condensed Light" charset="0"/>
                <a:cs typeface="Abadi MT Condensed Light" charset="0"/>
              </a:rPr>
              <a:t>Opdracht 1			Ochtendgloren				</a:t>
            </a:r>
          </a:p>
          <a:p>
            <a:endParaRPr lang="nl-NL" dirty="0" smtClean="0">
              <a:latin typeface="Abadi MT Condensed Light" charset="0"/>
              <a:ea typeface="Abadi MT Condensed Light" charset="0"/>
              <a:cs typeface="Abadi MT Condensed Light" charset="0"/>
            </a:endParaRPr>
          </a:p>
          <a:p>
            <a:r>
              <a:rPr lang="nl-NL" dirty="0" smtClean="0">
                <a:latin typeface="Abadi MT Condensed Light" charset="0"/>
                <a:ea typeface="Abadi MT Condensed Light" charset="0"/>
                <a:cs typeface="Abadi MT Condensed Light" charset="0"/>
              </a:rPr>
              <a:t>Opdracht 2			Reactie op kunstwerk</a:t>
            </a:r>
          </a:p>
          <a:p>
            <a:endParaRPr lang="nl-NL" dirty="0" smtClean="0">
              <a:latin typeface="Abadi MT Condensed Light" charset="0"/>
              <a:ea typeface="Abadi MT Condensed Light" charset="0"/>
              <a:cs typeface="Abadi MT Condensed Light" charset="0"/>
            </a:endParaRPr>
          </a:p>
          <a:p>
            <a:r>
              <a:rPr lang="nl-NL" dirty="0" smtClean="0">
                <a:latin typeface="Abadi MT Condensed Light" charset="0"/>
                <a:ea typeface="Abadi MT Condensed Light" charset="0"/>
                <a:cs typeface="Abadi MT Condensed Light" charset="0"/>
              </a:rPr>
              <a:t>Opdracht 3			Natuurlijk licht</a:t>
            </a:r>
          </a:p>
          <a:p>
            <a:endParaRPr lang="nl-NL" dirty="0">
              <a:latin typeface="Abadi MT Condensed Light" charset="0"/>
              <a:ea typeface="Abadi MT Condensed Light" charset="0"/>
              <a:cs typeface="Abadi MT Condensed Light" charset="0"/>
            </a:endParaRPr>
          </a:p>
          <a:p>
            <a:r>
              <a:rPr lang="nl-NL" dirty="0">
                <a:latin typeface="Abadi MT Condensed Light" charset="0"/>
                <a:ea typeface="Abadi MT Condensed Light" charset="0"/>
                <a:cs typeface="Abadi MT Condensed Light" charset="0"/>
              </a:rPr>
              <a:t>L</a:t>
            </a:r>
            <a:r>
              <a:rPr lang="nl-NL" dirty="0" smtClean="0">
                <a:latin typeface="Abadi MT Condensed Light" charset="0"/>
                <a:ea typeface="Abadi MT Condensed Light" charset="0"/>
                <a:cs typeface="Abadi MT Condensed Light" charset="0"/>
              </a:rPr>
              <a:t>esopdracht 4		Diafragma en scherptediepte			</a:t>
            </a:r>
          </a:p>
          <a:p>
            <a:endParaRPr lang="nl-NL" dirty="0">
              <a:latin typeface="Abadi MT Condensed Light" charset="0"/>
              <a:ea typeface="Abadi MT Condensed Light" charset="0"/>
              <a:cs typeface="Abadi MT Condensed Light" charset="0"/>
            </a:endParaRPr>
          </a:p>
          <a:p>
            <a:r>
              <a:rPr lang="nl-NL" dirty="0">
                <a:latin typeface="Abadi MT Condensed Light" charset="0"/>
                <a:ea typeface="Abadi MT Condensed Light" charset="0"/>
                <a:cs typeface="Abadi MT Condensed Light" charset="0"/>
              </a:rPr>
              <a:t>L</a:t>
            </a:r>
            <a:r>
              <a:rPr lang="nl-NL" dirty="0" smtClean="0">
                <a:latin typeface="Abadi MT Condensed Light" charset="0"/>
                <a:ea typeface="Abadi MT Condensed Light" charset="0"/>
                <a:cs typeface="Abadi MT Condensed Light" charset="0"/>
              </a:rPr>
              <a:t>esopdracht 5		Sluitertijd en bewegingsonscherpte</a:t>
            </a:r>
          </a:p>
          <a:p>
            <a:endParaRPr lang="nl-NL" dirty="0">
              <a:latin typeface="Abadi MT Condensed Light" charset="0"/>
              <a:ea typeface="Abadi MT Condensed Light" charset="0"/>
              <a:cs typeface="Abadi MT Condensed Light" charset="0"/>
            </a:endParaRPr>
          </a:p>
          <a:p>
            <a:r>
              <a:rPr lang="nl-NL" dirty="0" smtClean="0">
                <a:latin typeface="Abadi MT Condensed Light" charset="0"/>
                <a:ea typeface="Abadi MT Condensed Light" charset="0"/>
                <a:cs typeface="Abadi MT Condensed Light" charset="0"/>
              </a:rPr>
              <a:t>Opdracht 6			Lichtsoorten (portret)</a:t>
            </a:r>
          </a:p>
          <a:p>
            <a:endParaRPr lang="nl-NL" dirty="0">
              <a:latin typeface="Abadi MT Condensed Light" charset="0"/>
              <a:ea typeface="Abadi MT Condensed Light" charset="0"/>
              <a:cs typeface="Abadi MT Condensed Light" charset="0"/>
            </a:endParaRPr>
          </a:p>
          <a:p>
            <a:r>
              <a:rPr lang="nl-NL" dirty="0" smtClean="0">
                <a:latin typeface="Abadi MT Condensed Light" charset="0"/>
                <a:ea typeface="Abadi MT Condensed Light" charset="0"/>
                <a:cs typeface="Abadi MT Condensed Light" charset="0"/>
              </a:rPr>
              <a:t>Eindopdracht		Tweeluik; portret en stilleven</a:t>
            </a:r>
            <a:endParaRPr lang="nl-NL" dirty="0">
              <a:latin typeface="Abadi MT Condensed Light" charset="0"/>
              <a:ea typeface="Abadi MT Condensed Light" charset="0"/>
              <a:cs typeface="Abadi MT Condensed Light" charset="0"/>
            </a:endParaRPr>
          </a:p>
        </p:txBody>
      </p:sp>
    </p:spTree>
    <p:extLst>
      <p:ext uri="{BB962C8B-B14F-4D97-AF65-F5344CB8AC3E}">
        <p14:creationId xmlns:p14="http://schemas.microsoft.com/office/powerpoint/2010/main" val="4102287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2800" dirty="0" smtClean="0">
                <a:latin typeface="Abadi MT Condensed Light" charset="0"/>
                <a:ea typeface="Abadi MT Condensed Light" charset="0"/>
                <a:cs typeface="Abadi MT Condensed Light" charset="0"/>
              </a:rPr>
              <a:t>Periode 2, opdracht 1	</a:t>
            </a:r>
            <a:r>
              <a:rPr lang="nl-NL" dirty="0" smtClean="0">
                <a:latin typeface="Abadi MT Condensed Light" charset="0"/>
                <a:ea typeface="Abadi MT Condensed Light" charset="0"/>
                <a:cs typeface="Abadi MT Condensed Light" charset="0"/>
              </a:rPr>
              <a:t>			OCHTENDGLOREN</a:t>
            </a:r>
            <a:endParaRPr lang="nl-NL" dirty="0">
              <a:latin typeface="Abadi MT Condensed Light" charset="0"/>
              <a:ea typeface="Abadi MT Condensed Light" charset="0"/>
              <a:cs typeface="Abadi MT Condensed Light" charset="0"/>
            </a:endParaRPr>
          </a:p>
        </p:txBody>
      </p:sp>
      <p:pic>
        <p:nvPicPr>
          <p:cNvPr id="3" name="Afbeelding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19899" y="1691321"/>
            <a:ext cx="3431409" cy="4630155"/>
          </a:xfrm>
          <a:prstGeom prst="rect">
            <a:avLst/>
          </a:prstGeom>
        </p:spPr>
      </p:pic>
      <p:pic>
        <p:nvPicPr>
          <p:cNvPr id="4" name="Afbeelding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61872" y="1730532"/>
            <a:ext cx="3417208" cy="4590945"/>
          </a:xfrm>
          <a:prstGeom prst="rect">
            <a:avLst/>
          </a:prstGeom>
        </p:spPr>
      </p:pic>
    </p:spTree>
    <p:extLst>
      <p:ext uri="{BB962C8B-B14F-4D97-AF65-F5344CB8AC3E}">
        <p14:creationId xmlns:p14="http://schemas.microsoft.com/office/powerpoint/2010/main" val="17792896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2800" dirty="0" smtClean="0">
                <a:latin typeface="Abadi MT Condensed Light" charset="0"/>
                <a:ea typeface="Abadi MT Condensed Light" charset="0"/>
                <a:cs typeface="Abadi MT Condensed Light" charset="0"/>
              </a:rPr>
              <a:t>Periode 2, opdracht 2	</a:t>
            </a:r>
            <a:r>
              <a:rPr lang="nl-NL" dirty="0" smtClean="0">
                <a:latin typeface="Abadi MT Condensed Light" charset="0"/>
                <a:ea typeface="Abadi MT Condensed Light" charset="0"/>
                <a:cs typeface="Abadi MT Condensed Light" charset="0"/>
              </a:rPr>
              <a:t>		REACTIE OP KUNSTWERK</a:t>
            </a:r>
            <a:endParaRPr lang="nl-NL" dirty="0">
              <a:latin typeface="Abadi MT Condensed Light" charset="0"/>
              <a:ea typeface="Abadi MT Condensed Light" charset="0"/>
              <a:cs typeface="Abadi MT Condensed Light" charset="0"/>
            </a:endParaRPr>
          </a:p>
        </p:txBody>
      </p:sp>
      <p:pic>
        <p:nvPicPr>
          <p:cNvPr id="3" name="Afbeelding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19899" y="1691321"/>
            <a:ext cx="3431409" cy="4630155"/>
          </a:xfrm>
          <a:prstGeom prst="rect">
            <a:avLst/>
          </a:prstGeom>
        </p:spPr>
      </p:pic>
      <p:pic>
        <p:nvPicPr>
          <p:cNvPr id="4" name="Afbeelding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61872" y="1730532"/>
            <a:ext cx="3417208" cy="4590945"/>
          </a:xfrm>
          <a:prstGeom prst="rect">
            <a:avLst/>
          </a:prstGeom>
        </p:spPr>
      </p:pic>
    </p:spTree>
    <p:extLst>
      <p:ext uri="{BB962C8B-B14F-4D97-AF65-F5344CB8AC3E}">
        <p14:creationId xmlns:p14="http://schemas.microsoft.com/office/powerpoint/2010/main" val="1688323172"/>
      </p:ext>
    </p:extLst>
  </p:cSld>
  <p:clrMapOvr>
    <a:masterClrMapping/>
  </p:clrMapOvr>
</p:sld>
</file>

<file path=ppt/theme/theme1.xml><?xml version="1.0" encoding="utf-8"?>
<a:theme xmlns:a="http://schemas.openxmlformats.org/drawingml/2006/main" name="Weergave">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ppt/theme/theme2.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View</Template>
  <TotalTime>1171</TotalTime>
  <Words>527</Words>
  <Application>Microsoft Macintosh PowerPoint</Application>
  <PresentationFormat>Breedbeeld</PresentationFormat>
  <Paragraphs>610</Paragraphs>
  <Slides>25</Slides>
  <Notes>25</Notes>
  <HiddenSlides>0</HiddenSlides>
  <MMClips>0</MMClips>
  <ScaleCrop>false</ScaleCrop>
  <HeadingPairs>
    <vt:vector size="6" baseType="variant">
      <vt:variant>
        <vt:lpstr>Gebruikte lettertypen</vt:lpstr>
      </vt:variant>
      <vt:variant>
        <vt:i4>8</vt:i4>
      </vt:variant>
      <vt:variant>
        <vt:lpstr>Thema</vt:lpstr>
      </vt:variant>
      <vt:variant>
        <vt:i4>1</vt:i4>
      </vt:variant>
      <vt:variant>
        <vt:lpstr>Diatitels</vt:lpstr>
      </vt:variant>
      <vt:variant>
        <vt:i4>25</vt:i4>
      </vt:variant>
    </vt:vector>
  </HeadingPairs>
  <TitlesOfParts>
    <vt:vector size="34" baseType="lpstr">
      <vt:lpstr>Abadi MT Condensed Light</vt:lpstr>
      <vt:lpstr>Al Bayan Plain</vt:lpstr>
      <vt:lpstr>Calibri</vt:lpstr>
      <vt:lpstr>Century Schoolbook</vt:lpstr>
      <vt:lpstr>Courier New</vt:lpstr>
      <vt:lpstr>Wingdings</vt:lpstr>
      <vt:lpstr>Wingdings 2</vt:lpstr>
      <vt:lpstr>Arial</vt:lpstr>
      <vt:lpstr>Weergave</vt:lpstr>
      <vt:lpstr>PORTFOLIO fotografie</vt:lpstr>
      <vt:lpstr>PERIODE 1        sfeer</vt:lpstr>
      <vt:lpstr>Periode 1, opdracht 1    POSITIEF</vt:lpstr>
      <vt:lpstr>Periode 1, opdracht 2    LEEGTE</vt:lpstr>
      <vt:lpstr>Periode 1, opdracht 3    SERIE SCHOOLKAMP</vt:lpstr>
      <vt:lpstr>Periode 1, opdracht 4    PINHOLE</vt:lpstr>
      <vt:lpstr>PERIODE 2        licht</vt:lpstr>
      <vt:lpstr>Periode 2, opdracht 1    OCHTENDGLOREN</vt:lpstr>
      <vt:lpstr>Periode 2, opdracht 2   REACTIE OP KUNSTWERK</vt:lpstr>
      <vt:lpstr>Periode 2, opdracht 3    NATUURLIJK LICHT</vt:lpstr>
      <vt:lpstr>Periode 2, opdracht 4    DIAFRAGMA</vt:lpstr>
      <vt:lpstr>Periode 2, opdracht 5    SLUITERTIJD</vt:lpstr>
      <vt:lpstr>Periode 2, opdracht 6    LICHTSOORTEN</vt:lpstr>
      <vt:lpstr>Periode 2, EINDOPDRACHT   TWEELUIK  portret en stilleven</vt:lpstr>
      <vt:lpstr>PERIODE 3       FotoDok</vt:lpstr>
      <vt:lpstr>Periode 3, FOTODOK  FOTODOCUMENTAIRE familiealbum</vt:lpstr>
      <vt:lpstr>Periode 3, FOTODOK  FOT0DOCUMENTAIRE familiealbum</vt:lpstr>
      <vt:lpstr>PERIODE 4       zelfportret</vt:lpstr>
      <vt:lpstr>Periode 4, eindopdracht A   ECHT zelfportret 1</vt:lpstr>
      <vt:lpstr>Periode 4, eindopdracht A   ECHT zelfportret 2</vt:lpstr>
      <vt:lpstr>Periode 4, zelfportret    keuzeopdracht 1</vt:lpstr>
      <vt:lpstr>Periode 4, zelfportret    keuzeopdracht 2</vt:lpstr>
      <vt:lpstr>Periode 4, eindopdracht B   MODE zelfportret </vt:lpstr>
      <vt:lpstr>Evaluatie</vt:lpstr>
      <vt:lpstr>PowerPoint-presentatie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EINDOPDRACHT A</dc:title>
  <dc:creator>Microsoft Office-gebruiker</dc:creator>
  <cp:lastModifiedBy>Microsoft Office-gebruiker</cp:lastModifiedBy>
  <cp:revision>171</cp:revision>
  <dcterms:created xsi:type="dcterms:W3CDTF">2016-04-12T22:01:35Z</dcterms:created>
  <dcterms:modified xsi:type="dcterms:W3CDTF">2016-06-20T09:04:09Z</dcterms:modified>
</cp:coreProperties>
</file>