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16"/>
  </p:notesMasterIdLst>
  <p:sldIdLst>
    <p:sldId id="256" r:id="rId2"/>
    <p:sldId id="257" r:id="rId3"/>
    <p:sldId id="277" r:id="rId4"/>
    <p:sldId id="276" r:id="rId5"/>
    <p:sldId id="275" r:id="rId6"/>
    <p:sldId id="278" r:id="rId7"/>
    <p:sldId id="279" r:id="rId8"/>
    <p:sldId id="281" r:id="rId9"/>
    <p:sldId id="283" r:id="rId10"/>
    <p:sldId id="284" r:id="rId11"/>
    <p:sldId id="285" r:id="rId12"/>
    <p:sldId id="286" r:id="rId13"/>
    <p:sldId id="272" r:id="rId14"/>
    <p:sldId id="27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p:restoredTop sz="50000"/>
  </p:normalViewPr>
  <p:slideViewPr>
    <p:cSldViewPr snapToGrid="0" snapToObjects="1">
      <p:cViewPr>
        <p:scale>
          <a:sx n="69" d="100"/>
          <a:sy n="69" d="100"/>
        </p:scale>
        <p:origin x="144" y="-488"/>
      </p:cViewPr>
      <p:guideLst/>
    </p:cSldViewPr>
  </p:slideViewPr>
  <p:notesTextViewPr>
    <p:cViewPr>
      <p:scale>
        <a:sx n="110" d="100"/>
        <a:sy n="11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0E76A-FAF9-294C-94F2-CD708ABA81ED}" type="datetimeFigureOut">
              <a:rPr lang="nl-NL" smtClean="0"/>
              <a:t>19-06-16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73E16-81BD-BF4C-AA88-760DC9243915}" type="slidenum">
              <a:rPr lang="nl-NL" smtClean="0"/>
              <a:t>‹nr.›</a:t>
            </a:fld>
            <a:endParaRPr lang="nl-NL"/>
          </a:p>
        </p:txBody>
      </p:sp>
    </p:spTree>
    <p:extLst>
      <p:ext uri="{BB962C8B-B14F-4D97-AF65-F5344CB8AC3E}">
        <p14:creationId xmlns:p14="http://schemas.microsoft.com/office/powerpoint/2010/main" val="294702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evgeniaarbugaeva.com/stories/---tiksi/new/" TargetMode="External"/><Relationship Id="rId4" Type="http://schemas.openxmlformats.org/officeDocument/2006/relationships/hyperlink" Target="http://www.evgeniaarbugaeva.com/stories/---forever-beautiful/Marta_1/"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evgeniaarbugaeva.com/stories/---tiksi/new/" TargetMode="External"/><Relationship Id="rId4" Type="http://schemas.openxmlformats.org/officeDocument/2006/relationships/hyperlink" Target="http://www.evgeniaarbugaeva.com/stories/---forever-beautiful/Marta_1/"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hessaysjeongvisual.blogspot.nl/" TargetMode="External"/><Relationship Id="rId4" Type="http://schemas.openxmlformats.org/officeDocument/2006/relationships/hyperlink" Target="http://www.americansuburbx.com/galleries/gregory-crewdson-beneath-the-roses" TargetMode="External"/><Relationship Id="rId5" Type="http://schemas.openxmlformats.org/officeDocument/2006/relationships/hyperlink" Target="https://vimeo.com/user9141599/review/50504417/e356d6fcac" TargetMode="External"/><Relationship Id="rId6" Type="http://schemas.openxmlformats.org/officeDocument/2006/relationships/hyperlink" Target="https://www.youtube.com/watch?v=S7CvoTtus34"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eb.avrotros.nl/cultuur/kunst/nieuws/20140528_film_edward_hopper.aspx" TargetMode="External"/><Relationship Id="rId4" Type="http://schemas.openxmlformats.org/officeDocument/2006/relationships/hyperlink" Target="https://www.artsy.net/artist/william-eggleston" TargetMode="External"/><Relationship Id="rId5" Type="http://schemas.openxmlformats.org/officeDocument/2006/relationships/hyperlink" Target="https://www.artsy.net/artist/walker-evans" TargetMode="External"/><Relationship Id="rId6" Type="http://schemas.openxmlformats.org/officeDocument/2006/relationships/hyperlink" Target="https://www.artsy.net/artist/edward-hopper" TargetMode="External"/><Relationship Id="rId7" Type="http://schemas.openxmlformats.org/officeDocument/2006/relationships/hyperlink" Target="https://www.artsy.net/artwork/gregory-crewdson-untitled"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eb.avrotros.nl/cultuur/kunst/nieuws/20140528_film_edward_hopper.aspx" TargetMode="External"/><Relationship Id="rId4" Type="http://schemas.openxmlformats.org/officeDocument/2006/relationships/hyperlink" Target="http://zichtopzien.blogspot.nl/2013/05/verdacht-licht-en-onheilspellende.html"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eb.avrotros.nl/cultuur/kunst/nieuws/20140528_film_edward_hopper.aspx"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Fotograferen kan iedereen, je drukt tenslotte op een knop en de foto is gemaakt. Een goede foto is echter niet zo makkelijk gemaakt, maar gelukkig is dat goed te leren! </a:t>
            </a:r>
          </a:p>
          <a:p>
            <a:r>
              <a:rPr lang="nl-NL"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We hebben allemaal weleens foto’s gemaakt. Het zijn vaak foto’s van momenten die je wilt vastleggen voor later of die je graag aan een ander wilt laten zien. Een fotocamera is een mooi apparaat om te leren kijken. Door de zoeker of op het schermpje kijk je heel anders naar de wereld. Met de opdrachten in deze periode,</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gaan we de nadruk leggen op deze manier van kijken. Om te beginnen door</a:t>
            </a:r>
            <a:r>
              <a:rPr lang="nl-NL" sz="1200" kern="1200" baseline="0" dirty="0" smtClean="0">
                <a:solidFill>
                  <a:schemeClr val="tx1"/>
                </a:solidFill>
                <a:effectLst/>
                <a:latin typeface="+mn-lt"/>
                <a:ea typeface="+mn-ea"/>
                <a:cs typeface="+mn-cs"/>
              </a:rPr>
              <a:t> goed te kijken naar foto’s die gemaakt zijn door bekende fotografen en hun foto’s te analyseren. Hierdoor leren we de gereedschappen herkennen waarmee we later zelf ook fotografische beelden kunnen gaan opbouwen.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effectLst/>
                <a:latin typeface="+mn-lt"/>
                <a:ea typeface="+mn-ea"/>
                <a:cs typeface="+mn-cs"/>
              </a:rPr>
              <a:t>We gaan leren om duidelijke </a:t>
            </a:r>
            <a:r>
              <a:rPr lang="nl-NL" sz="1200" kern="1200" dirty="0" smtClean="0">
                <a:solidFill>
                  <a:schemeClr val="tx1"/>
                </a:solidFill>
                <a:effectLst/>
                <a:latin typeface="+mn-lt"/>
                <a:ea typeface="+mn-ea"/>
                <a:cs typeface="+mn-cs"/>
              </a:rPr>
              <a:t>keuzes te maken in wat we nou eigenlijk aan een ander willen laten zien en welke beeldende middelen je daarvoor kan inzetten</a:t>
            </a:r>
            <a:r>
              <a:rPr lang="nl-NL" sz="1200" kern="1200" baseline="0" dirty="0" smtClean="0">
                <a:solidFill>
                  <a:schemeClr val="tx1"/>
                </a:solidFill>
                <a:effectLst/>
                <a:latin typeface="+mn-lt"/>
                <a:ea typeface="+mn-ea"/>
                <a:cs typeface="+mn-cs"/>
              </a:rPr>
              <a:t> om dit naar de toeschouwer te communiceren in beeld. </a:t>
            </a:r>
          </a:p>
          <a:p>
            <a:endParaRPr lang="nl-NL" sz="1200" kern="1200" baseline="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De praktijkopdrachten van deze periode gaat over ‘sfeer’. Welke beeldaspecten</a:t>
            </a:r>
            <a:r>
              <a:rPr lang="nl-NL" sz="1200" kern="1200" baseline="0" dirty="0" smtClean="0">
                <a:solidFill>
                  <a:schemeClr val="tx1"/>
                </a:solidFill>
                <a:effectLst/>
                <a:latin typeface="+mn-lt"/>
                <a:ea typeface="+mn-ea"/>
                <a:cs typeface="+mn-cs"/>
              </a:rPr>
              <a:t> zorgen nou eigenlijk voor de ‘sfeer’ in een foto?</a:t>
            </a:r>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Sfeer </a:t>
            </a:r>
            <a:r>
              <a:rPr lang="nl-NL" sz="1200" kern="1200" dirty="0" smtClean="0">
                <a:solidFill>
                  <a:schemeClr val="tx1"/>
                </a:solidFill>
                <a:effectLst/>
                <a:latin typeface="+mn-lt"/>
                <a:ea typeface="+mn-ea"/>
                <a:cs typeface="+mn-cs"/>
              </a:rPr>
              <a:t>(gevoel)</a:t>
            </a:r>
          </a:p>
          <a:p>
            <a:r>
              <a:rPr lang="nl-NL" sz="1200" kern="1200" dirty="0" smtClean="0">
                <a:solidFill>
                  <a:schemeClr val="tx1"/>
                </a:solidFill>
                <a:effectLst/>
                <a:latin typeface="+mn-lt"/>
                <a:ea typeface="+mn-ea"/>
                <a:cs typeface="+mn-cs"/>
              </a:rPr>
              <a:t>Sfeer</a:t>
            </a:r>
            <a:r>
              <a:rPr lang="nl-NL" sz="1200" kern="1200" baseline="0" dirty="0" smtClean="0">
                <a:solidFill>
                  <a:schemeClr val="tx1"/>
                </a:solidFill>
                <a:effectLst/>
                <a:latin typeface="+mn-lt"/>
                <a:ea typeface="+mn-ea"/>
                <a:cs typeface="+mn-cs"/>
              </a:rPr>
              <a:t> is een lastig te omschrijven woord. Het is vaak een abstract begrip (iets wat je niet vast kan pakken) zoals een ‘gevoel of een emotie. De letterlijke betekenis is : </a:t>
            </a:r>
            <a:r>
              <a:rPr lang="nl-NL" sz="1200" i="1" kern="1200" baseline="0" dirty="0" smtClean="0">
                <a:solidFill>
                  <a:schemeClr val="tx1"/>
                </a:solidFill>
                <a:effectLst/>
                <a:latin typeface="+mn-lt"/>
                <a:ea typeface="+mn-ea"/>
                <a:cs typeface="+mn-cs"/>
              </a:rPr>
              <a:t>’</a:t>
            </a:r>
            <a:r>
              <a:rPr lang="nl-NL" sz="1200" i="1" kern="1200" dirty="0" smtClean="0">
                <a:solidFill>
                  <a:schemeClr val="tx1"/>
                </a:solidFill>
                <a:effectLst/>
                <a:latin typeface="+mn-lt"/>
                <a:ea typeface="+mn-ea"/>
                <a:cs typeface="+mn-cs"/>
              </a:rPr>
              <a:t>Stemming in een groep personen. Sfeer is een gevoel of stemming die mensen kunnen krijgen in een bepaalde situatie, bij bepaalde handelingen of op een bepaald moment’.  </a:t>
            </a:r>
          </a:p>
          <a:p>
            <a:endParaRPr lang="nl-NL" sz="1200" i="1"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Een sfeer kan bijvoorbeeld positief of negatief zijn. Voorbeelden: ‘ Er hangt een ontspannen of juist gespannen sfeer in de klas’. </a:t>
            </a:r>
          </a:p>
          <a:p>
            <a:r>
              <a:rPr lang="nl-NL" sz="1200" kern="1200" dirty="0" smtClean="0">
                <a:solidFill>
                  <a:schemeClr val="tx1"/>
                </a:solidFill>
                <a:effectLst/>
                <a:latin typeface="+mn-lt"/>
                <a:ea typeface="+mn-ea"/>
                <a:cs typeface="+mn-cs"/>
              </a:rPr>
              <a:t>Voorbeelden</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kunnen zijn: kalm</a:t>
            </a:r>
            <a:r>
              <a:rPr lang="nl-NL" sz="1200" kern="1200" baseline="0" dirty="0" smtClean="0">
                <a:solidFill>
                  <a:schemeClr val="tx1"/>
                </a:solidFill>
                <a:effectLst/>
                <a:latin typeface="+mn-lt"/>
                <a:ea typeface="+mn-ea"/>
                <a:cs typeface="+mn-cs"/>
              </a:rPr>
              <a:t> / chaotisch - </a:t>
            </a:r>
            <a:r>
              <a:rPr lang="nl-NL" sz="1200" kern="1200" dirty="0" smtClean="0">
                <a:solidFill>
                  <a:schemeClr val="tx1"/>
                </a:solidFill>
                <a:effectLst/>
                <a:latin typeface="+mn-lt"/>
                <a:ea typeface="+mn-ea"/>
                <a:cs typeface="+mn-cs"/>
              </a:rPr>
              <a:t>gezellig/ongezellig- warm/kil – ingetogen/uitbundig – </a:t>
            </a:r>
            <a:r>
              <a:rPr lang="nl-NL" sz="1200" kern="1200" baseline="0" dirty="0" smtClean="0">
                <a:solidFill>
                  <a:schemeClr val="tx1"/>
                </a:solidFill>
                <a:effectLst/>
                <a:latin typeface="+mn-lt"/>
                <a:ea typeface="+mn-ea"/>
                <a:cs typeface="+mn-cs"/>
              </a:rPr>
              <a:t>dromerig / ouderwets – futuristisch / surrealistisch / romantisch</a:t>
            </a:r>
            <a:r>
              <a:rPr lang="nl-NL" sz="1200" kern="1200" dirty="0" smtClean="0">
                <a:solidFill>
                  <a:schemeClr val="tx1"/>
                </a:solidFill>
                <a:effectLst/>
                <a:latin typeface="+mn-lt"/>
                <a:ea typeface="+mn-ea"/>
                <a:cs typeface="+mn-cs"/>
              </a:rPr>
              <a:t>- maar bijvoorbeeld ook ‘grimmig, mysterieus</a:t>
            </a:r>
            <a:r>
              <a:rPr lang="nl-NL" sz="1200" kern="1200" baseline="0" dirty="0" smtClean="0">
                <a:solidFill>
                  <a:schemeClr val="tx1"/>
                </a:solidFill>
                <a:effectLst/>
                <a:latin typeface="+mn-lt"/>
                <a:ea typeface="+mn-ea"/>
                <a:cs typeface="+mn-cs"/>
              </a:rPr>
              <a:t> of </a:t>
            </a:r>
            <a:r>
              <a:rPr lang="nl-NL" sz="1200" kern="1200" dirty="0" smtClean="0">
                <a:solidFill>
                  <a:schemeClr val="tx1"/>
                </a:solidFill>
                <a:effectLst/>
                <a:latin typeface="+mn-lt"/>
                <a:ea typeface="+mn-ea"/>
                <a:cs typeface="+mn-cs"/>
              </a:rPr>
              <a:t>verlaten</a:t>
            </a:r>
            <a:r>
              <a:rPr lang="nl-NL" sz="1200" kern="1200" baseline="0" dirty="0" smtClean="0">
                <a:solidFill>
                  <a:schemeClr val="tx1"/>
                </a:solidFill>
                <a:effectLst/>
                <a:latin typeface="+mn-lt"/>
                <a:ea typeface="+mn-ea"/>
                <a:cs typeface="+mn-cs"/>
              </a:rPr>
              <a:t> zoals in de foto’s van </a:t>
            </a:r>
            <a:r>
              <a:rPr lang="nl-NL" sz="1200" b="1" kern="1200" baseline="0" dirty="0" err="1" smtClean="0">
                <a:solidFill>
                  <a:schemeClr val="tx1"/>
                </a:solidFill>
                <a:effectLst/>
                <a:latin typeface="+mn-lt"/>
                <a:ea typeface="+mn-ea"/>
                <a:cs typeface="+mn-cs"/>
              </a:rPr>
              <a:t>Gregory</a:t>
            </a:r>
            <a:r>
              <a:rPr lang="nl-NL" sz="1200" b="1" kern="1200" baseline="0" dirty="0" smtClean="0">
                <a:solidFill>
                  <a:schemeClr val="tx1"/>
                </a:solidFill>
                <a:effectLst/>
                <a:latin typeface="+mn-lt"/>
                <a:ea typeface="+mn-ea"/>
                <a:cs typeface="+mn-cs"/>
              </a:rPr>
              <a:t> </a:t>
            </a:r>
            <a:r>
              <a:rPr lang="nl-NL" sz="1200" b="1" kern="1200" baseline="0" dirty="0" err="1" smtClean="0">
                <a:solidFill>
                  <a:schemeClr val="tx1"/>
                </a:solidFill>
                <a:effectLst/>
                <a:latin typeface="+mn-lt"/>
                <a:ea typeface="+mn-ea"/>
                <a:cs typeface="+mn-cs"/>
              </a:rPr>
              <a:t>Crewdson</a:t>
            </a:r>
            <a:r>
              <a:rPr lang="nl-NL" sz="1200" kern="1200" baseline="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Het vangen van een sfeer in een foto kan erg lastig zijn, probeer veel verschillende beelden te maken en vraag je telkens af waardoor het komt dat de foto die je gemaakt hebt de sfeer juist wel of niet laat zien. Een droevige sfeer kan opgeroepen worden door een gezichtsuitdrukking van iemand, maar bijvoorbeeld ook door mist in een landschap. Vrolijkheid is ook te vangen in een foto door de zon die door de bladeren schijnt. Kleur en licht (of de afwezigheid van licht) zijn</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erg belangrijk voor de sfeer in een foto. Probeer daarmee te experimenteren in de praktijkopdrachten</a:t>
            </a:r>
            <a:r>
              <a:rPr lang="nl-NL" sz="1200" kern="1200" baseline="0" dirty="0" smtClean="0">
                <a:solidFill>
                  <a:schemeClr val="tx1"/>
                </a:solidFill>
                <a:effectLst/>
                <a:latin typeface="+mn-lt"/>
                <a:ea typeface="+mn-ea"/>
                <a:cs typeface="+mn-cs"/>
              </a:rPr>
              <a:t> van deze periode.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In de geënsceneerde fotografie (waar je een beeld in scene zet) wordt een sfeer doelbewust</a:t>
            </a:r>
            <a:r>
              <a:rPr lang="nl-NL" sz="1200" kern="1200" baseline="0" dirty="0" smtClean="0">
                <a:solidFill>
                  <a:schemeClr val="tx1"/>
                </a:solidFill>
                <a:effectLst/>
                <a:latin typeface="+mn-lt"/>
                <a:ea typeface="+mn-ea"/>
                <a:cs typeface="+mn-cs"/>
              </a:rPr>
              <a:t> gecreëerd en ‘gemaakt’. In de documentaire fotografie ‘vang’ je een bestaande sfeer. </a:t>
            </a:r>
          </a:p>
          <a:p>
            <a:endParaRPr lang="nl-NL" sz="1200" kern="1200" baseline="0" dirty="0" smtClean="0">
              <a:solidFill>
                <a:schemeClr val="tx1"/>
              </a:solidFill>
              <a:effectLst/>
              <a:latin typeface="+mn-lt"/>
              <a:ea typeface="+mn-ea"/>
              <a:cs typeface="+mn-cs"/>
            </a:endParaRPr>
          </a:p>
          <a:p>
            <a:r>
              <a:rPr lang="nl-NL" sz="1200" kern="1200" baseline="0" dirty="0" smtClean="0">
                <a:solidFill>
                  <a:schemeClr val="tx1"/>
                </a:solidFill>
                <a:effectLst/>
                <a:latin typeface="+mn-lt"/>
                <a:ea typeface="+mn-ea"/>
                <a:cs typeface="+mn-cs"/>
              </a:rPr>
              <a:t>Probeer deze twee vormen uit op het </a:t>
            </a:r>
            <a:r>
              <a:rPr lang="nl-NL" sz="1200" b="1" kern="1200" baseline="0" dirty="0" smtClean="0">
                <a:solidFill>
                  <a:schemeClr val="tx1"/>
                </a:solidFill>
                <a:effectLst/>
                <a:latin typeface="+mn-lt"/>
                <a:ea typeface="+mn-ea"/>
                <a:cs typeface="+mn-cs"/>
              </a:rPr>
              <a:t>schoolkamp</a:t>
            </a:r>
            <a:r>
              <a:rPr lang="nl-NL" sz="1200" kern="1200" baseline="0" dirty="0" smtClean="0">
                <a:solidFill>
                  <a:schemeClr val="tx1"/>
                </a:solidFill>
                <a:effectLst/>
                <a:latin typeface="+mn-lt"/>
                <a:ea typeface="+mn-ea"/>
                <a:cs typeface="+mn-cs"/>
              </a:rPr>
              <a:t>. </a:t>
            </a:r>
          </a:p>
          <a:p>
            <a:endParaRPr lang="nl-NL" sz="1200" kern="1200" baseline="0" dirty="0" smtClean="0">
              <a:solidFill>
                <a:schemeClr val="tx1"/>
              </a:solidFill>
              <a:effectLst/>
              <a:latin typeface="+mn-lt"/>
              <a:ea typeface="+mn-ea"/>
              <a:cs typeface="+mn-cs"/>
            </a:endParaRPr>
          </a:p>
          <a:p>
            <a:r>
              <a:rPr lang="nl-NL" sz="1200" b="1" kern="1200" baseline="0" dirty="0" err="1" smtClean="0">
                <a:solidFill>
                  <a:schemeClr val="tx1"/>
                </a:solidFill>
                <a:effectLst/>
                <a:latin typeface="+mn-lt"/>
                <a:ea typeface="+mn-ea"/>
                <a:cs typeface="+mn-cs"/>
              </a:rPr>
              <a:t>Verdiepingsdopracht</a:t>
            </a:r>
            <a:r>
              <a:rPr lang="nl-NL" sz="1200" b="1" kern="1200" baseline="0" dirty="0" smtClean="0">
                <a:solidFill>
                  <a:schemeClr val="tx1"/>
                </a:solidFill>
                <a:effectLst/>
                <a:latin typeface="+mn-lt"/>
                <a:ea typeface="+mn-ea"/>
                <a:cs typeface="+mn-cs"/>
              </a:rPr>
              <a:t> 1E </a:t>
            </a:r>
            <a:r>
              <a:rPr lang="nl-NL" sz="1200" kern="1200" baseline="0" dirty="0" smtClean="0">
                <a:solidFill>
                  <a:schemeClr val="tx1"/>
                </a:solidFill>
                <a:effectLst/>
                <a:latin typeface="+mn-lt"/>
                <a:ea typeface="+mn-ea"/>
                <a:cs typeface="+mn-cs"/>
              </a:rPr>
              <a:t>(geënsceneerd</a:t>
            </a:r>
            <a:r>
              <a:rPr lang="nl-NL" sz="1200" kern="1200" baseline="0" dirty="0" smtClean="0">
                <a:solidFill>
                  <a:schemeClr val="tx1"/>
                </a:solidFill>
                <a:effectLst/>
                <a:latin typeface="+mn-lt"/>
                <a:ea typeface="+mn-ea"/>
                <a:cs typeface="+mn-cs"/>
              </a:rPr>
              <a:t>): </a:t>
            </a:r>
          </a:p>
          <a:p>
            <a:r>
              <a:rPr lang="nl-NL" sz="1200" kern="1200" baseline="0" dirty="0" smtClean="0">
                <a:solidFill>
                  <a:schemeClr val="tx1"/>
                </a:solidFill>
                <a:effectLst/>
                <a:latin typeface="+mn-lt"/>
                <a:ea typeface="+mn-ea"/>
                <a:cs typeface="+mn-cs"/>
              </a:rPr>
              <a:t>Maak met je groepje (4-5 leerlingen) een foto die zou kunnen passen in de fotoserie ‘</a:t>
            </a:r>
            <a:r>
              <a:rPr lang="nl-NL" sz="1200" kern="1200" baseline="0" dirty="0" err="1" smtClean="0">
                <a:solidFill>
                  <a:schemeClr val="tx1"/>
                </a:solidFill>
                <a:effectLst/>
                <a:latin typeface="+mn-lt"/>
                <a:ea typeface="+mn-ea"/>
                <a:cs typeface="+mn-cs"/>
              </a:rPr>
              <a:t>Beneath</a:t>
            </a:r>
            <a:r>
              <a:rPr lang="nl-NL" sz="1200" kern="1200" baseline="0" dirty="0" smtClean="0">
                <a:solidFill>
                  <a:schemeClr val="tx1"/>
                </a:solidFill>
                <a:effectLst/>
                <a:latin typeface="+mn-lt"/>
                <a:ea typeface="+mn-ea"/>
                <a:cs typeface="+mn-cs"/>
              </a:rPr>
              <a:t> </a:t>
            </a:r>
            <a:r>
              <a:rPr lang="nl-NL" sz="1200" kern="1200" baseline="0" dirty="0" err="1" smtClean="0">
                <a:solidFill>
                  <a:schemeClr val="tx1"/>
                </a:solidFill>
                <a:effectLst/>
                <a:latin typeface="+mn-lt"/>
                <a:ea typeface="+mn-ea"/>
                <a:cs typeface="+mn-cs"/>
              </a:rPr>
              <a:t>the</a:t>
            </a:r>
            <a:r>
              <a:rPr lang="nl-NL" sz="1200" kern="1200" baseline="0" dirty="0" smtClean="0">
                <a:solidFill>
                  <a:schemeClr val="tx1"/>
                </a:solidFill>
                <a:effectLst/>
                <a:latin typeface="+mn-lt"/>
                <a:ea typeface="+mn-ea"/>
                <a:cs typeface="+mn-cs"/>
              </a:rPr>
              <a:t> </a:t>
            </a:r>
            <a:r>
              <a:rPr lang="nl-NL" sz="1200" kern="1200" baseline="0" dirty="0" err="1" smtClean="0">
                <a:solidFill>
                  <a:schemeClr val="tx1"/>
                </a:solidFill>
                <a:effectLst/>
                <a:latin typeface="+mn-lt"/>
                <a:ea typeface="+mn-ea"/>
                <a:cs typeface="+mn-cs"/>
              </a:rPr>
              <a:t>roses</a:t>
            </a:r>
            <a:r>
              <a:rPr lang="nl-NL" sz="1200" kern="1200" baseline="0" dirty="0" smtClean="0">
                <a:solidFill>
                  <a:schemeClr val="tx1"/>
                </a:solidFill>
                <a:effectLst/>
                <a:latin typeface="+mn-lt"/>
                <a:ea typeface="+mn-ea"/>
                <a:cs typeface="+mn-cs"/>
              </a:rPr>
              <a:t>’ van </a:t>
            </a:r>
            <a:r>
              <a:rPr lang="nl-NL" sz="1200" kern="1200" baseline="0" dirty="0" err="1" smtClean="0">
                <a:solidFill>
                  <a:schemeClr val="tx1"/>
                </a:solidFill>
                <a:effectLst/>
                <a:latin typeface="+mn-lt"/>
                <a:ea typeface="+mn-ea"/>
                <a:cs typeface="+mn-cs"/>
              </a:rPr>
              <a:t>Gregory</a:t>
            </a:r>
            <a:r>
              <a:rPr lang="nl-NL" sz="1200" kern="1200" baseline="0" dirty="0" smtClean="0">
                <a:solidFill>
                  <a:schemeClr val="tx1"/>
                </a:solidFill>
                <a:effectLst/>
                <a:latin typeface="+mn-lt"/>
                <a:ea typeface="+mn-ea"/>
                <a:cs typeface="+mn-cs"/>
              </a:rPr>
              <a:t> </a:t>
            </a:r>
            <a:r>
              <a:rPr lang="nl-NL" sz="1200" kern="1200" baseline="0" dirty="0" err="1" smtClean="0">
                <a:solidFill>
                  <a:schemeClr val="tx1"/>
                </a:solidFill>
                <a:effectLst/>
                <a:latin typeface="+mn-lt"/>
                <a:ea typeface="+mn-ea"/>
                <a:cs typeface="+mn-cs"/>
              </a:rPr>
              <a:t>Crewdson</a:t>
            </a:r>
            <a:r>
              <a:rPr lang="nl-NL" sz="1200" kern="1200" baseline="0" dirty="0" smtClean="0">
                <a:solidFill>
                  <a:schemeClr val="tx1"/>
                </a:solidFill>
                <a:effectLst/>
                <a:latin typeface="+mn-lt"/>
                <a:ea typeface="+mn-ea"/>
                <a:cs typeface="+mn-cs"/>
              </a:rPr>
              <a:t>. Maak de foto tijdens het ‘blauwe uurtje’ (de zon is net onder, de lucht wordt langzaam steeds donkerder). Gebruik zaklampen / kleine bouwlampjes / piepschuimplaten als reflectieschermen / statief en digitale camera om jullie beeld te maken. Brainstorm in je groepje om tot een goede ‘scene’ te komen. Zoek een geschikte locatie. Maak een schets van de compositie die jullie voor ogen hebben en maak een lichtplan. Verdeel de rollen en ga aan de slag! </a:t>
            </a:r>
            <a:r>
              <a:rPr lang="nl-NL" sz="1200" b="1" kern="1200" baseline="0" dirty="0" err="1" smtClean="0">
                <a:solidFill>
                  <a:schemeClr val="tx1"/>
                </a:solidFill>
                <a:effectLst/>
                <a:latin typeface="+mn-lt"/>
                <a:ea typeface="+mn-ea"/>
                <a:cs typeface="+mn-cs"/>
              </a:rPr>
              <a:t>Gregory</a:t>
            </a:r>
            <a:r>
              <a:rPr lang="nl-NL" sz="1200" b="1" kern="1200" baseline="0" dirty="0" smtClean="0">
                <a:solidFill>
                  <a:schemeClr val="tx1"/>
                </a:solidFill>
                <a:effectLst/>
                <a:latin typeface="+mn-lt"/>
                <a:ea typeface="+mn-ea"/>
                <a:cs typeface="+mn-cs"/>
              </a:rPr>
              <a:t> </a:t>
            </a:r>
            <a:r>
              <a:rPr lang="nl-NL" sz="1200" b="1" kern="1200" baseline="0" dirty="0" err="1" smtClean="0">
                <a:solidFill>
                  <a:schemeClr val="tx1"/>
                </a:solidFill>
                <a:effectLst/>
                <a:latin typeface="+mn-lt"/>
                <a:ea typeface="+mn-ea"/>
                <a:cs typeface="+mn-cs"/>
              </a:rPr>
              <a:t>Crewdson</a:t>
            </a:r>
            <a:r>
              <a:rPr lang="nl-NL" sz="1200" kern="1200" baseline="0" dirty="0" smtClean="0">
                <a:solidFill>
                  <a:schemeClr val="tx1"/>
                </a:solidFill>
                <a:effectLst/>
                <a:latin typeface="+mn-lt"/>
                <a:ea typeface="+mn-ea"/>
                <a:cs typeface="+mn-cs"/>
              </a:rPr>
              <a:t>.</a:t>
            </a:r>
          </a:p>
          <a:p>
            <a:endParaRPr lang="nl-NL" sz="1200" kern="1200" baseline="0" dirty="0" smtClean="0">
              <a:solidFill>
                <a:schemeClr val="tx1"/>
              </a:solidFill>
              <a:effectLst/>
              <a:latin typeface="+mn-lt"/>
              <a:ea typeface="+mn-ea"/>
              <a:cs typeface="+mn-cs"/>
            </a:endParaRPr>
          </a:p>
          <a:p>
            <a:r>
              <a:rPr lang="nl-NL" sz="1200" kern="1200" baseline="0" dirty="0" smtClean="0">
                <a:solidFill>
                  <a:schemeClr val="tx1"/>
                </a:solidFill>
                <a:effectLst/>
                <a:latin typeface="+mn-lt"/>
                <a:ea typeface="+mn-ea"/>
                <a:cs typeface="+mn-cs"/>
              </a:rPr>
              <a:t>Eisen verdieping: </a:t>
            </a:r>
          </a:p>
          <a:p>
            <a:r>
              <a:rPr lang="nl-NL" sz="1200" kern="1200" baseline="0" dirty="0" smtClean="0">
                <a:solidFill>
                  <a:schemeClr val="tx1"/>
                </a:solidFill>
                <a:effectLst/>
                <a:latin typeface="+mn-lt"/>
                <a:ea typeface="+mn-ea"/>
                <a:cs typeface="+mn-cs"/>
              </a:rPr>
              <a:t>Het eindbeeld moet uit minimaal twee digitale beelden (met verschillende belichtingen) worden samengesteld in </a:t>
            </a:r>
            <a:r>
              <a:rPr lang="nl-NL" sz="1200" kern="1200" baseline="0" dirty="0" smtClean="0">
                <a:solidFill>
                  <a:schemeClr val="tx1"/>
                </a:solidFill>
                <a:effectLst/>
                <a:latin typeface="+mn-lt"/>
                <a:ea typeface="+mn-ea"/>
                <a:cs typeface="+mn-cs"/>
              </a:rPr>
              <a:t>Photoshop </a:t>
            </a:r>
            <a:r>
              <a:rPr lang="nl-NL" sz="1200" kern="1200" baseline="0" dirty="0" smtClean="0">
                <a:solidFill>
                  <a:schemeClr val="tx1"/>
                </a:solidFill>
                <a:effectLst/>
                <a:latin typeface="+mn-lt"/>
                <a:ea typeface="+mn-ea"/>
                <a:cs typeface="+mn-cs"/>
              </a:rPr>
              <a:t>(bijvoorbeeld 1x lucht goed belicht, 1x omgeving / onderwerp goed belicht). Je hebt dus een statief nodig om ervoor te zorgen dat je twee EXACT gelijke foto’s kan maken (met verschillende sluitertijden). Bepaal van tevoren welke delen in beeld een andere sluitertijd nodig hebben. Je mag er ook voor kiezen om meer dan 2 digitale beelden te maken om later samen te voegen. De foto’s moeten wel vanaf exact hetzelfde punt gemaakt zijn. </a:t>
            </a:r>
          </a:p>
          <a:p>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Opdracht 1C (serie</a:t>
            </a:r>
            <a:r>
              <a:rPr lang="nl-NL" sz="1200" b="1" kern="1200" baseline="0" dirty="0" smtClean="0">
                <a:solidFill>
                  <a:schemeClr val="tx1"/>
                </a:solidFill>
                <a:effectLst/>
                <a:latin typeface="+mn-lt"/>
                <a:ea typeface="+mn-ea"/>
                <a:cs typeface="+mn-cs"/>
              </a:rPr>
              <a:t> sfeer schoolkamp</a:t>
            </a:r>
            <a:r>
              <a:rPr lang="nl-NL" sz="1200" kern="1200" baseline="0" dirty="0" smtClean="0">
                <a:solidFill>
                  <a:schemeClr val="tx1"/>
                </a:solidFill>
                <a:effectLst/>
                <a:latin typeface="+mn-lt"/>
                <a:ea typeface="+mn-ea"/>
                <a:cs typeface="+mn-cs"/>
              </a:rPr>
              <a:t>):</a:t>
            </a:r>
            <a:endParaRPr lang="nl-NL" sz="1200" kern="1200" baseline="0" dirty="0" smtClean="0">
              <a:solidFill>
                <a:schemeClr val="tx1"/>
              </a:solidFill>
              <a:effectLst/>
              <a:latin typeface="+mn-lt"/>
              <a:ea typeface="+mn-ea"/>
              <a:cs typeface="+mn-cs"/>
            </a:endParaRPr>
          </a:p>
          <a:p>
            <a:r>
              <a:rPr lang="nl-NL" sz="1200" kern="1200" baseline="0" dirty="0" smtClean="0">
                <a:solidFill>
                  <a:schemeClr val="tx1"/>
                </a:solidFill>
                <a:effectLst/>
                <a:latin typeface="+mn-lt"/>
                <a:ea typeface="+mn-ea"/>
                <a:cs typeface="+mn-cs"/>
              </a:rPr>
              <a:t>Maak individueel een fotoreportage van een door jou gekozen sfeer die je ziet op een bepaalde plek op een bepaalde tijd, tijdens het schoolkamp. (Zie DUMMY voor de verdere opdrachtuitleg). Voorbeeld </a:t>
            </a:r>
            <a:r>
              <a:rPr lang="nl-NL" sz="1200" b="1" kern="1200" baseline="0" dirty="0" smtClean="0">
                <a:solidFill>
                  <a:schemeClr val="tx1"/>
                </a:solidFill>
                <a:effectLst/>
                <a:latin typeface="+mn-lt"/>
                <a:ea typeface="+mn-ea"/>
                <a:cs typeface="+mn-cs"/>
              </a:rPr>
              <a:t>William </a:t>
            </a:r>
            <a:r>
              <a:rPr lang="nl-NL" sz="1200" b="1" kern="1200" baseline="0" dirty="0" err="1" smtClean="0">
                <a:solidFill>
                  <a:schemeClr val="tx1"/>
                </a:solidFill>
                <a:effectLst/>
                <a:latin typeface="+mn-lt"/>
                <a:ea typeface="+mn-ea"/>
                <a:cs typeface="+mn-cs"/>
              </a:rPr>
              <a:t>Eggleston</a:t>
            </a:r>
            <a:r>
              <a:rPr lang="nl-NL" sz="1200" kern="1200" baseline="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00573E16-81BD-BF4C-AA88-760DC9243915}" type="slidenum">
              <a:rPr lang="nl-NL" smtClean="0"/>
              <a:t>1</a:t>
            </a:fld>
            <a:endParaRPr lang="nl-NL"/>
          </a:p>
        </p:txBody>
      </p:sp>
    </p:spTree>
    <p:extLst>
      <p:ext uri="{BB962C8B-B14F-4D97-AF65-F5344CB8AC3E}">
        <p14:creationId xmlns:p14="http://schemas.microsoft.com/office/powerpoint/2010/main" val="480298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1" kern="1200" baseline="0" dirty="0" smtClean="0">
                <a:solidFill>
                  <a:schemeClr val="tx1"/>
                </a:solidFill>
                <a:effectLst/>
                <a:latin typeface="+mn-lt"/>
                <a:ea typeface="+mn-ea"/>
                <a:cs typeface="+mn-cs"/>
              </a:rPr>
              <a:t>Vragen:</a:t>
            </a:r>
          </a:p>
          <a:p>
            <a:pPr lvl="0"/>
            <a:r>
              <a:rPr lang="nl-NL" sz="1200" b="0" kern="1200" dirty="0" smtClean="0">
                <a:solidFill>
                  <a:schemeClr val="tx1"/>
                </a:solidFill>
                <a:effectLst/>
                <a:latin typeface="+mn-lt"/>
                <a:ea typeface="+mn-ea"/>
                <a:cs typeface="+mn-cs"/>
              </a:rPr>
              <a:t>Hoe zou je de sfeer</a:t>
            </a:r>
            <a:r>
              <a:rPr lang="nl-NL" sz="1200" b="0" kern="1200" baseline="0" dirty="0" smtClean="0">
                <a:solidFill>
                  <a:schemeClr val="tx1"/>
                </a:solidFill>
                <a:effectLst/>
                <a:latin typeface="+mn-lt"/>
                <a:ea typeface="+mn-ea"/>
                <a:cs typeface="+mn-cs"/>
              </a:rPr>
              <a:t> in deze foto’s kunnen omschrijven? Wat maakt het verschil?</a:t>
            </a:r>
          </a:p>
          <a:p>
            <a:pPr lvl="0"/>
            <a:endParaRPr lang="nl-NL" sz="1000" b="0" i="1" kern="1200" baseline="0" dirty="0" smtClean="0">
              <a:solidFill>
                <a:schemeClr val="tx1"/>
              </a:solidFill>
              <a:effectLst/>
              <a:latin typeface="+mn-lt"/>
              <a:ea typeface="+mn-ea"/>
              <a:cs typeface="+mn-cs"/>
            </a:endParaRPr>
          </a:p>
          <a:p>
            <a:pPr lvl="0"/>
            <a:r>
              <a:rPr lang="nl-NL" sz="1000" b="0" i="1" kern="1200" baseline="0" dirty="0" smtClean="0">
                <a:solidFill>
                  <a:schemeClr val="tx1"/>
                </a:solidFill>
                <a:effectLst/>
                <a:latin typeface="+mn-lt"/>
                <a:ea typeface="+mn-ea"/>
                <a:cs typeface="+mn-cs"/>
              </a:rPr>
              <a:t>(Beide foto’s laten iemand alleen op een boot zien in een leeg landschap. De linker foto is veel </a:t>
            </a:r>
            <a:r>
              <a:rPr lang="nl-NL" sz="1000" b="0" i="1" kern="1200" baseline="0" dirty="0" err="1" smtClean="0">
                <a:solidFill>
                  <a:schemeClr val="tx1"/>
                </a:solidFill>
                <a:effectLst/>
                <a:latin typeface="+mn-lt"/>
                <a:ea typeface="+mn-ea"/>
                <a:cs typeface="+mn-cs"/>
              </a:rPr>
              <a:t>postitiever</a:t>
            </a:r>
            <a:r>
              <a:rPr lang="nl-NL" sz="1000" b="0" i="1" kern="1200" baseline="0" dirty="0" smtClean="0">
                <a:solidFill>
                  <a:schemeClr val="tx1"/>
                </a:solidFill>
                <a:effectLst/>
                <a:latin typeface="+mn-lt"/>
                <a:ea typeface="+mn-ea"/>
                <a:cs typeface="+mn-cs"/>
              </a:rPr>
              <a:t> door het daglicht (lichter beeld, lichtere kleuren) en de lichaamshouding van de persoon). Links laat eerder ‘vrijheid’ dan eenzaamheid zien). </a:t>
            </a:r>
          </a:p>
          <a:p>
            <a:pPr lvl="0"/>
            <a:endParaRPr lang="nl-NL" sz="1200" b="0" kern="1200" dirty="0" smtClean="0">
              <a:solidFill>
                <a:schemeClr val="tx1"/>
              </a:solidFill>
              <a:effectLst/>
              <a:latin typeface="+mn-lt"/>
              <a:ea typeface="+mn-ea"/>
              <a:cs typeface="+mn-cs"/>
            </a:endParaRPr>
          </a:p>
          <a:p>
            <a:pPr lvl="0"/>
            <a:r>
              <a:rPr lang="nl-NL" sz="1200" b="0" kern="1200" dirty="0" smtClean="0">
                <a:solidFill>
                  <a:schemeClr val="tx1"/>
                </a:solidFill>
                <a:effectLst/>
                <a:latin typeface="+mn-lt"/>
                <a:ea typeface="+mn-ea"/>
                <a:cs typeface="+mn-cs"/>
              </a:rPr>
              <a:t>Waardoor komt het</a:t>
            </a:r>
            <a:r>
              <a:rPr lang="nl-NL" sz="1200" b="0" kern="1200" baseline="0" dirty="0" smtClean="0">
                <a:solidFill>
                  <a:schemeClr val="tx1"/>
                </a:solidFill>
                <a:effectLst/>
                <a:latin typeface="+mn-lt"/>
                <a:ea typeface="+mn-ea"/>
                <a:cs typeface="+mn-cs"/>
              </a:rPr>
              <a:t> dat deze foto die sfeer heeft volgens jou?</a:t>
            </a:r>
            <a:endParaRPr lang="nl-NL" sz="1200" b="0" kern="1200" dirty="0" smtClean="0">
              <a:solidFill>
                <a:schemeClr val="tx1"/>
              </a:solidFill>
              <a:effectLst/>
              <a:latin typeface="+mn-lt"/>
              <a:ea typeface="+mn-ea"/>
              <a:cs typeface="+mn-cs"/>
            </a:endParaRPr>
          </a:p>
          <a:p>
            <a:pPr lvl="0"/>
            <a:endParaRPr lang="nl-NL" sz="1200" b="0" kern="1200" dirty="0" smtClean="0">
              <a:solidFill>
                <a:schemeClr val="tx1"/>
              </a:solidFill>
              <a:effectLst/>
              <a:latin typeface="+mn-lt"/>
              <a:ea typeface="+mn-ea"/>
              <a:cs typeface="+mn-cs"/>
            </a:endParaRPr>
          </a:p>
          <a:p>
            <a:pPr lvl="0"/>
            <a:r>
              <a:rPr lang="nl-NL" sz="1200" b="0" kern="1200" dirty="0" smtClean="0">
                <a:solidFill>
                  <a:schemeClr val="tx1"/>
                </a:solidFill>
                <a:effectLst/>
                <a:latin typeface="+mn-lt"/>
                <a:ea typeface="+mn-ea"/>
                <a:cs typeface="+mn-cs"/>
              </a:rPr>
              <a:t>Omschrijf aan de hand van de beeldaspecten</a:t>
            </a:r>
            <a:r>
              <a:rPr lang="nl-NL" sz="1200" b="0" kern="1200" baseline="0" dirty="0" smtClean="0">
                <a:solidFill>
                  <a:schemeClr val="tx1"/>
                </a:solidFill>
                <a:effectLst/>
                <a:latin typeface="+mn-lt"/>
                <a:ea typeface="+mn-ea"/>
                <a:cs typeface="+mn-cs"/>
              </a:rPr>
              <a:t> hieronder, wat je ziet op de foto. Draagt dit bij aan de sfeer die je ziet op de foto? Wat kun je zeggen over (kleur / licht / ruimte / beweging / gezichtsuitdrukking / lichaamshouding) in deze foto?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dirty="0" smtClean="0">
                <a:solidFill>
                  <a:schemeClr val="tx1"/>
                </a:solidFill>
                <a:effectLst/>
                <a:latin typeface="+mn-lt"/>
                <a:ea typeface="+mn-ea"/>
                <a:cs typeface="+mn-cs"/>
              </a:rPr>
              <a:t>Probeer</a:t>
            </a:r>
            <a:r>
              <a:rPr lang="nl-NL" sz="1200" b="0" kern="1200" baseline="0" dirty="0" smtClean="0">
                <a:solidFill>
                  <a:schemeClr val="tx1"/>
                </a:solidFill>
                <a:effectLst/>
                <a:latin typeface="+mn-lt"/>
                <a:ea typeface="+mn-ea"/>
                <a:cs typeface="+mn-cs"/>
              </a:rPr>
              <a:t> nu in 1 woord de </a:t>
            </a:r>
            <a:r>
              <a:rPr lang="nl-NL" sz="1200" b="0" kern="1200" dirty="0" smtClean="0">
                <a:solidFill>
                  <a:schemeClr val="tx1"/>
                </a:solidFill>
                <a:effectLst/>
                <a:latin typeface="+mn-lt"/>
                <a:ea typeface="+mn-ea"/>
                <a:cs typeface="+mn-cs"/>
              </a:rPr>
              <a:t>sfeer</a:t>
            </a:r>
            <a:r>
              <a:rPr lang="nl-NL" sz="1200" b="0" kern="1200" baseline="0" dirty="0" smtClean="0">
                <a:solidFill>
                  <a:schemeClr val="tx1"/>
                </a:solidFill>
                <a:effectLst/>
                <a:latin typeface="+mn-lt"/>
                <a:ea typeface="+mn-ea"/>
                <a:cs typeface="+mn-cs"/>
              </a:rPr>
              <a:t> in deze foto te omschrijven.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baseline="0" dirty="0" smtClean="0">
                <a:solidFill>
                  <a:schemeClr val="tx1"/>
                </a:solidFill>
                <a:effectLst/>
                <a:latin typeface="+mn-lt"/>
                <a:ea typeface="+mn-ea"/>
                <a:cs typeface="+mn-cs"/>
              </a:rPr>
              <a:t>Bijlagen:</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nl-NL" sz="1200" b="0" kern="1200" baseline="0" dirty="0" smtClean="0">
                <a:solidFill>
                  <a:schemeClr val="tx1"/>
                </a:solidFill>
                <a:effectLst/>
                <a:latin typeface="+mn-lt"/>
                <a:ea typeface="+mn-ea"/>
                <a:cs typeface="+mn-cs"/>
              </a:rPr>
              <a:t>Formulier beeldanalyse</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nl-NL" sz="1200" b="0" kern="1200" baseline="0" dirty="0" smtClean="0">
                <a:solidFill>
                  <a:schemeClr val="tx1"/>
                </a:solidFill>
                <a:effectLst/>
                <a:latin typeface="+mn-lt"/>
                <a:ea typeface="+mn-ea"/>
                <a:cs typeface="+mn-cs"/>
              </a:rPr>
              <a:t>Begrippenlijst beeldaspecten</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nl-NL" sz="1200" b="0" kern="1200" baseline="0" dirty="0" smtClean="0">
                <a:solidFill>
                  <a:schemeClr val="tx1"/>
                </a:solidFill>
                <a:effectLst/>
                <a:latin typeface="+mn-lt"/>
                <a:ea typeface="+mn-ea"/>
                <a:cs typeface="+mn-cs"/>
              </a:rPr>
              <a:t>Dummy periode 1</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nl-NL" sz="1200" b="0" kern="1200" baseline="0" dirty="0" smtClean="0">
              <a:solidFill>
                <a:schemeClr val="tx1"/>
              </a:solidFill>
              <a:effectLst/>
              <a:latin typeface="+mn-lt"/>
              <a:ea typeface="+mn-ea"/>
              <a:cs typeface="+mn-cs"/>
            </a:endParaRPr>
          </a:p>
          <a:p>
            <a:r>
              <a:rPr lang="nl-NL" sz="1200" b="1" kern="1200" baseline="0" dirty="0" smtClean="0">
                <a:solidFill>
                  <a:schemeClr val="tx1"/>
                </a:solidFill>
                <a:effectLst/>
                <a:latin typeface="+mn-lt"/>
                <a:ea typeface="+mn-ea"/>
                <a:cs typeface="+mn-cs"/>
              </a:rPr>
              <a:t>Tips:</a:t>
            </a:r>
          </a:p>
          <a:p>
            <a:pPr marL="171450" indent="-171450">
              <a:buFont typeface="Arial" charset="0"/>
              <a:buChar char="•"/>
            </a:pPr>
            <a:r>
              <a:rPr lang="nl-NL" sz="1200" b="0" kern="1200" baseline="0" dirty="0" smtClean="0">
                <a:solidFill>
                  <a:schemeClr val="tx1"/>
                </a:solidFill>
                <a:effectLst/>
                <a:latin typeface="+mn-lt"/>
                <a:ea typeface="+mn-ea"/>
                <a:cs typeface="+mn-cs"/>
              </a:rPr>
              <a:t>Bekijk hier de hele series ‘</a:t>
            </a:r>
            <a:r>
              <a:rPr lang="nl-NL" sz="1200" b="1" kern="1200" baseline="0" dirty="0" err="1" smtClean="0">
                <a:solidFill>
                  <a:schemeClr val="tx1"/>
                </a:solidFill>
                <a:effectLst/>
                <a:latin typeface="+mn-lt"/>
                <a:ea typeface="+mn-ea"/>
                <a:cs typeface="+mn-cs"/>
              </a:rPr>
              <a:t>Tiksi</a:t>
            </a:r>
            <a:r>
              <a:rPr lang="nl-NL" sz="1200" b="0" kern="1200" baseline="0" dirty="0" smtClean="0">
                <a:solidFill>
                  <a:schemeClr val="tx1"/>
                </a:solidFill>
                <a:effectLst/>
                <a:latin typeface="+mn-lt"/>
                <a:ea typeface="+mn-ea"/>
                <a:cs typeface="+mn-cs"/>
              </a:rPr>
              <a:t>’ en ‘</a:t>
            </a:r>
            <a:r>
              <a:rPr lang="nl-NL" sz="1200" b="1" kern="1200" baseline="0" dirty="0" err="1" smtClean="0">
                <a:solidFill>
                  <a:schemeClr val="tx1"/>
                </a:solidFill>
                <a:effectLst/>
                <a:latin typeface="+mn-lt"/>
                <a:ea typeface="+mn-ea"/>
                <a:cs typeface="+mn-cs"/>
              </a:rPr>
              <a:t>Weather</a:t>
            </a:r>
            <a:r>
              <a:rPr lang="nl-NL" sz="1200" b="1" kern="1200" baseline="0" dirty="0" smtClean="0">
                <a:solidFill>
                  <a:schemeClr val="tx1"/>
                </a:solidFill>
                <a:effectLst/>
                <a:latin typeface="+mn-lt"/>
                <a:ea typeface="+mn-ea"/>
                <a:cs typeface="+mn-cs"/>
              </a:rPr>
              <a:t> man</a:t>
            </a:r>
            <a:r>
              <a:rPr lang="nl-NL" sz="1200" b="0" kern="1200" baseline="0" dirty="0" smtClean="0">
                <a:solidFill>
                  <a:schemeClr val="tx1"/>
                </a:solidFill>
                <a:effectLst/>
                <a:latin typeface="+mn-lt"/>
                <a:ea typeface="+mn-ea"/>
                <a:cs typeface="+mn-cs"/>
              </a:rPr>
              <a:t>’ van </a:t>
            </a:r>
            <a:r>
              <a:rPr lang="nl-NL" sz="1200" b="1" kern="1200" baseline="0" dirty="0" err="1" smtClean="0">
                <a:solidFill>
                  <a:schemeClr val="tx1"/>
                </a:solidFill>
                <a:effectLst/>
                <a:latin typeface="+mn-lt"/>
                <a:ea typeface="+mn-ea"/>
                <a:cs typeface="+mn-cs"/>
              </a:rPr>
              <a:t>Evgenia</a:t>
            </a:r>
            <a:r>
              <a:rPr lang="nl-NL" sz="1200" b="1" kern="1200" baseline="0" dirty="0" smtClean="0">
                <a:solidFill>
                  <a:schemeClr val="tx1"/>
                </a:solidFill>
                <a:effectLst/>
                <a:latin typeface="+mn-lt"/>
                <a:ea typeface="+mn-ea"/>
                <a:cs typeface="+mn-cs"/>
              </a:rPr>
              <a:t> </a:t>
            </a:r>
            <a:r>
              <a:rPr lang="nl-NL" sz="1200" b="1" kern="1200" baseline="0" dirty="0" err="1" smtClean="0">
                <a:solidFill>
                  <a:schemeClr val="tx1"/>
                </a:solidFill>
                <a:effectLst/>
                <a:latin typeface="+mn-lt"/>
                <a:ea typeface="+mn-ea"/>
                <a:cs typeface="+mn-cs"/>
              </a:rPr>
              <a:t>Arbugaeva</a:t>
            </a:r>
            <a:r>
              <a:rPr lang="nl-NL" sz="1200" b="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u="sng" kern="1200" dirty="0" smtClean="0">
                <a:solidFill>
                  <a:schemeClr val="tx1"/>
                </a:solidFill>
                <a:effectLst/>
                <a:latin typeface="+mn-lt"/>
                <a:ea typeface="+mn-ea"/>
                <a:cs typeface="+mn-cs"/>
                <a:hlinkClick r:id="rId3"/>
              </a:rPr>
              <a:t>http://www.evgeniaarbugaeva.com/stories/---tiksi/new/</a:t>
            </a:r>
            <a:r>
              <a:rPr lang="nl-NL" sz="1200" kern="1200" dirty="0" smtClean="0">
                <a:solidFill>
                  <a:schemeClr val="tx1"/>
                </a:solidFill>
                <a:effectLst/>
                <a:latin typeface="+mn-lt"/>
                <a:ea typeface="+mn-ea"/>
                <a:cs typeface="+mn-cs"/>
              </a:rPr>
              <a:t> </a:t>
            </a:r>
          </a:p>
          <a:p>
            <a:endParaRPr lang="nl-NL" sz="1200" b="0" kern="1200" baseline="0" dirty="0" smtClean="0">
              <a:solidFill>
                <a:schemeClr val="tx1"/>
              </a:solidFill>
              <a:effectLst/>
              <a:latin typeface="+mn-lt"/>
              <a:ea typeface="+mn-ea"/>
              <a:cs typeface="+mn-cs"/>
            </a:endParaRPr>
          </a:p>
          <a:p>
            <a:pPr marL="171450" indent="-171450">
              <a:buFont typeface="Arial" charset="0"/>
              <a:buChar char="•"/>
            </a:pPr>
            <a:r>
              <a:rPr lang="nl-NL" sz="1200" b="0" kern="1200" baseline="0" dirty="0" smtClean="0">
                <a:solidFill>
                  <a:schemeClr val="tx1"/>
                </a:solidFill>
                <a:effectLst/>
                <a:latin typeface="+mn-lt"/>
                <a:ea typeface="+mn-ea"/>
                <a:cs typeface="+mn-cs"/>
              </a:rPr>
              <a:t>Foto van </a:t>
            </a:r>
            <a:r>
              <a:rPr lang="nl-NL" sz="1200" b="1" kern="1200" baseline="0" dirty="0" err="1" smtClean="0">
                <a:solidFill>
                  <a:schemeClr val="tx1"/>
                </a:solidFill>
                <a:effectLst/>
                <a:latin typeface="+mn-lt"/>
                <a:ea typeface="+mn-ea"/>
                <a:cs typeface="+mn-cs"/>
              </a:rPr>
              <a:t>Evgenia</a:t>
            </a:r>
            <a:r>
              <a:rPr lang="nl-NL" sz="1200" b="1" kern="1200" baseline="0" dirty="0" smtClean="0">
                <a:solidFill>
                  <a:schemeClr val="tx1"/>
                </a:solidFill>
                <a:effectLst/>
                <a:latin typeface="+mn-lt"/>
                <a:ea typeface="+mn-ea"/>
                <a:cs typeface="+mn-cs"/>
              </a:rPr>
              <a:t> </a:t>
            </a:r>
            <a:r>
              <a:rPr lang="nl-NL" sz="1200" b="1" kern="1200" baseline="0" dirty="0" err="1" smtClean="0">
                <a:solidFill>
                  <a:schemeClr val="tx1"/>
                </a:solidFill>
                <a:effectLst/>
                <a:latin typeface="+mn-lt"/>
                <a:ea typeface="+mn-ea"/>
                <a:cs typeface="+mn-cs"/>
              </a:rPr>
              <a:t>Arbugaeva</a:t>
            </a:r>
            <a:r>
              <a:rPr lang="nl-NL" sz="1200" b="1" kern="1200" baseline="0" dirty="0" smtClean="0">
                <a:solidFill>
                  <a:schemeClr val="tx1"/>
                </a:solidFill>
                <a:effectLst/>
                <a:latin typeface="+mn-lt"/>
                <a:ea typeface="+mn-ea"/>
                <a:cs typeface="+mn-cs"/>
              </a:rPr>
              <a:t> </a:t>
            </a:r>
            <a:r>
              <a:rPr lang="nl-NL" sz="1200" b="0" kern="1200" baseline="0" dirty="0" smtClean="0">
                <a:solidFill>
                  <a:schemeClr val="tx1"/>
                </a:solidFill>
                <a:effectLst/>
                <a:latin typeface="+mn-lt"/>
                <a:ea typeface="+mn-ea"/>
                <a:cs typeface="+mn-cs"/>
              </a:rPr>
              <a:t>met alle beeldelementen van een ‘positieve’ sfeer, de gezichtsuitdrukking echter, zorgt juist voor een tegenovergesteld gevoel.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nl-NL" sz="1200" u="sng" kern="1200" dirty="0" smtClean="0">
                <a:solidFill>
                  <a:schemeClr val="tx1"/>
                </a:solidFill>
                <a:effectLst/>
                <a:latin typeface="+mn-lt"/>
                <a:ea typeface="+mn-ea"/>
                <a:cs typeface="+mn-cs"/>
                <a:hlinkClick r:id="rId4"/>
              </a:rPr>
              <a:t>http://www.evgeniaarbugaeva.com/stories/---forever-beautiful/Marta_1/</a:t>
            </a:r>
            <a:r>
              <a:rPr lang="nl-NL" sz="1200" kern="1200" dirty="0" smtClean="0">
                <a:solidFill>
                  <a:schemeClr val="tx1"/>
                </a:solidFill>
                <a:effectLst/>
                <a:latin typeface="+mn-lt"/>
                <a:ea typeface="+mn-ea"/>
                <a:cs typeface="+mn-cs"/>
              </a:rPr>
              <a:t> </a:t>
            </a:r>
          </a:p>
          <a:p>
            <a:pPr marL="0" indent="0">
              <a:buFont typeface="Arial" charset="0"/>
              <a:buNone/>
            </a:pPr>
            <a:endParaRPr lang="nl-NL" sz="1200" b="0" kern="1200" baseline="0" dirty="0" smtClean="0">
              <a:solidFill>
                <a:schemeClr val="tx1"/>
              </a:solidFill>
              <a:effectLst/>
              <a:latin typeface="+mn-lt"/>
              <a:ea typeface="+mn-ea"/>
              <a:cs typeface="+mn-cs"/>
            </a:endParaRPr>
          </a:p>
          <a:p>
            <a:endParaRPr lang="nl-NL" sz="1200" b="0" kern="1200" baseline="0" dirty="0" smtClean="0">
              <a:solidFill>
                <a:schemeClr val="tx1"/>
              </a:solidFill>
              <a:effectLst/>
              <a:latin typeface="+mn-lt"/>
              <a:ea typeface="+mn-ea"/>
              <a:cs typeface="+mn-cs"/>
            </a:endParaRPr>
          </a:p>
          <a:p>
            <a:endParaRPr lang="nl-NL" sz="1200" b="0" kern="1200" baseline="0" dirty="0" smtClean="0">
              <a:solidFill>
                <a:schemeClr val="tx1"/>
              </a:solidFill>
              <a:effectLst/>
              <a:latin typeface="+mn-lt"/>
              <a:ea typeface="+mn-ea"/>
              <a:cs typeface="+mn-cs"/>
            </a:endParaRPr>
          </a:p>
          <a:p>
            <a:endParaRPr lang="nl-NL" sz="1200" b="0" kern="1200" baseline="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0573E16-81BD-BF4C-AA88-760DC9243915}" type="slidenum">
              <a:rPr lang="nl-NL" smtClean="0"/>
              <a:t>10</a:t>
            </a:fld>
            <a:endParaRPr lang="nl-NL"/>
          </a:p>
        </p:txBody>
      </p:sp>
    </p:spTree>
    <p:extLst>
      <p:ext uri="{BB962C8B-B14F-4D97-AF65-F5344CB8AC3E}">
        <p14:creationId xmlns:p14="http://schemas.microsoft.com/office/powerpoint/2010/main" val="928140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1" kern="1200" baseline="0" dirty="0" smtClean="0">
                <a:solidFill>
                  <a:schemeClr val="tx1"/>
                </a:solidFill>
                <a:effectLst/>
                <a:latin typeface="+mn-lt"/>
                <a:ea typeface="+mn-ea"/>
                <a:cs typeface="+mn-cs"/>
              </a:rPr>
              <a:t>Vragen:</a:t>
            </a:r>
          </a:p>
          <a:p>
            <a:pPr lvl="0"/>
            <a:r>
              <a:rPr lang="nl-NL" sz="1200" b="0" kern="1200" dirty="0" smtClean="0">
                <a:solidFill>
                  <a:schemeClr val="tx1"/>
                </a:solidFill>
                <a:effectLst/>
                <a:latin typeface="+mn-lt"/>
                <a:ea typeface="+mn-ea"/>
                <a:cs typeface="+mn-cs"/>
              </a:rPr>
              <a:t>Hoe zou je de sfeer</a:t>
            </a:r>
            <a:r>
              <a:rPr lang="nl-NL" sz="1200" b="0" kern="1200" baseline="0" dirty="0" smtClean="0">
                <a:solidFill>
                  <a:schemeClr val="tx1"/>
                </a:solidFill>
                <a:effectLst/>
                <a:latin typeface="+mn-lt"/>
                <a:ea typeface="+mn-ea"/>
                <a:cs typeface="+mn-cs"/>
              </a:rPr>
              <a:t> in deze foto’s kunnen omschrijven? Wat maakt het verschil? (licht + kleur + ruimte)</a:t>
            </a:r>
          </a:p>
          <a:p>
            <a:pPr lvl="0"/>
            <a:endParaRPr lang="nl-NL" sz="1200" b="0" kern="1200" dirty="0" smtClean="0">
              <a:solidFill>
                <a:schemeClr val="tx1"/>
              </a:solidFill>
              <a:effectLst/>
              <a:latin typeface="+mn-lt"/>
              <a:ea typeface="+mn-ea"/>
              <a:cs typeface="+mn-cs"/>
            </a:endParaRPr>
          </a:p>
          <a:p>
            <a:pPr lvl="0"/>
            <a:r>
              <a:rPr lang="nl-NL" sz="1200" b="0" kern="1200" dirty="0" smtClean="0">
                <a:solidFill>
                  <a:schemeClr val="tx1"/>
                </a:solidFill>
                <a:effectLst/>
                <a:latin typeface="+mn-lt"/>
                <a:ea typeface="+mn-ea"/>
                <a:cs typeface="+mn-cs"/>
              </a:rPr>
              <a:t>Waardoor komt het</a:t>
            </a:r>
            <a:r>
              <a:rPr lang="nl-NL" sz="1200" b="0" kern="1200" baseline="0" dirty="0" smtClean="0">
                <a:solidFill>
                  <a:schemeClr val="tx1"/>
                </a:solidFill>
                <a:effectLst/>
                <a:latin typeface="+mn-lt"/>
                <a:ea typeface="+mn-ea"/>
                <a:cs typeface="+mn-cs"/>
              </a:rPr>
              <a:t> dat deze foto die sfeer heeft volgens jou?</a:t>
            </a:r>
            <a:endParaRPr lang="nl-NL" sz="1200" b="0" kern="1200" dirty="0" smtClean="0">
              <a:solidFill>
                <a:schemeClr val="tx1"/>
              </a:solidFill>
              <a:effectLst/>
              <a:latin typeface="+mn-lt"/>
              <a:ea typeface="+mn-ea"/>
              <a:cs typeface="+mn-cs"/>
            </a:endParaRPr>
          </a:p>
          <a:p>
            <a:pPr lvl="0"/>
            <a:endParaRPr lang="nl-NL" sz="1200" b="0" kern="1200" dirty="0" smtClean="0">
              <a:solidFill>
                <a:schemeClr val="tx1"/>
              </a:solidFill>
              <a:effectLst/>
              <a:latin typeface="+mn-lt"/>
              <a:ea typeface="+mn-ea"/>
              <a:cs typeface="+mn-cs"/>
            </a:endParaRPr>
          </a:p>
          <a:p>
            <a:pPr lvl="0"/>
            <a:r>
              <a:rPr lang="nl-NL" sz="1200" b="0" kern="1200" dirty="0" smtClean="0">
                <a:solidFill>
                  <a:schemeClr val="tx1"/>
                </a:solidFill>
                <a:effectLst/>
                <a:latin typeface="+mn-lt"/>
                <a:ea typeface="+mn-ea"/>
                <a:cs typeface="+mn-cs"/>
              </a:rPr>
              <a:t>Omschrijf aan de hand van de beeldaspecten</a:t>
            </a:r>
            <a:r>
              <a:rPr lang="nl-NL" sz="1200" b="0" kern="1200" baseline="0" dirty="0" smtClean="0">
                <a:solidFill>
                  <a:schemeClr val="tx1"/>
                </a:solidFill>
                <a:effectLst/>
                <a:latin typeface="+mn-lt"/>
                <a:ea typeface="+mn-ea"/>
                <a:cs typeface="+mn-cs"/>
              </a:rPr>
              <a:t> hieronder, wat je ziet op de foto. Draagt dit bij aan de sfeer die je ziet op de foto? Wat kun je zeggen over (kleur / licht / ruimte / beweging / gezichtsuitdrukking / lichaamshouding) in deze foto?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dirty="0" smtClean="0">
                <a:solidFill>
                  <a:schemeClr val="tx1"/>
                </a:solidFill>
                <a:effectLst/>
                <a:latin typeface="+mn-lt"/>
                <a:ea typeface="+mn-ea"/>
                <a:cs typeface="+mn-cs"/>
              </a:rPr>
              <a:t>Probeer</a:t>
            </a:r>
            <a:r>
              <a:rPr lang="nl-NL" sz="1200" b="0" kern="1200" baseline="0" dirty="0" smtClean="0">
                <a:solidFill>
                  <a:schemeClr val="tx1"/>
                </a:solidFill>
                <a:effectLst/>
                <a:latin typeface="+mn-lt"/>
                <a:ea typeface="+mn-ea"/>
                <a:cs typeface="+mn-cs"/>
              </a:rPr>
              <a:t> nu in 1 woord de </a:t>
            </a:r>
            <a:r>
              <a:rPr lang="nl-NL" sz="1200" b="0" kern="1200" dirty="0" smtClean="0">
                <a:solidFill>
                  <a:schemeClr val="tx1"/>
                </a:solidFill>
                <a:effectLst/>
                <a:latin typeface="+mn-lt"/>
                <a:ea typeface="+mn-ea"/>
                <a:cs typeface="+mn-cs"/>
              </a:rPr>
              <a:t>sfeer</a:t>
            </a:r>
            <a:r>
              <a:rPr lang="nl-NL" sz="1200" b="0" kern="1200" baseline="0" dirty="0" smtClean="0">
                <a:solidFill>
                  <a:schemeClr val="tx1"/>
                </a:solidFill>
                <a:effectLst/>
                <a:latin typeface="+mn-lt"/>
                <a:ea typeface="+mn-ea"/>
                <a:cs typeface="+mn-cs"/>
              </a:rPr>
              <a:t> in deze foto te omschrijven.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baseline="0" dirty="0" smtClean="0">
                <a:solidFill>
                  <a:schemeClr val="tx1"/>
                </a:solidFill>
                <a:effectLst/>
                <a:latin typeface="+mn-lt"/>
                <a:ea typeface="+mn-ea"/>
                <a:cs typeface="+mn-cs"/>
              </a:rPr>
              <a:t>Lesopdracht praktijk</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baseline="0" dirty="0" smtClean="0">
                <a:solidFill>
                  <a:schemeClr val="tx1"/>
                </a:solidFill>
                <a:effectLst/>
                <a:latin typeface="+mn-lt"/>
                <a:ea typeface="+mn-ea"/>
                <a:cs typeface="+mn-cs"/>
              </a:rPr>
              <a:t>Maak 2 foto’s. 1 foto met een </a:t>
            </a:r>
            <a:r>
              <a:rPr lang="nl-NL" sz="1200" b="1" kern="1200" baseline="0" dirty="0" smtClean="0">
                <a:solidFill>
                  <a:schemeClr val="tx1"/>
                </a:solidFill>
                <a:effectLst/>
                <a:latin typeface="+mn-lt"/>
                <a:ea typeface="+mn-ea"/>
                <a:cs typeface="+mn-cs"/>
              </a:rPr>
              <a:t>positieve sfeer </a:t>
            </a:r>
            <a:r>
              <a:rPr lang="nl-NL" sz="1200" b="0" kern="1200" baseline="0" dirty="0" smtClean="0">
                <a:solidFill>
                  <a:schemeClr val="tx1"/>
                </a:solidFill>
                <a:effectLst/>
                <a:latin typeface="+mn-lt"/>
                <a:ea typeface="+mn-ea"/>
                <a:cs typeface="+mn-cs"/>
              </a:rPr>
              <a:t>(minimaal 15 verschillende foto’s maken met positieve sfeer, uiteindelijk 1 beste inleveren) en 1 foto (minimaal 15 verschillende foto’s maken met positieve sfeer, uiteindelijk 1 beste inleveren) met een </a:t>
            </a:r>
            <a:r>
              <a:rPr lang="nl-NL" sz="1200" b="1" kern="1200" baseline="0" dirty="0" smtClean="0">
                <a:solidFill>
                  <a:schemeClr val="tx1"/>
                </a:solidFill>
                <a:effectLst/>
                <a:latin typeface="+mn-lt"/>
                <a:ea typeface="+mn-ea"/>
                <a:cs typeface="+mn-cs"/>
              </a:rPr>
              <a:t>negatieve sfeer</a:t>
            </a:r>
            <a:r>
              <a:rPr lang="nl-NL" sz="1200" b="0" kern="1200" baseline="0" dirty="0" smtClean="0">
                <a:solidFill>
                  <a:schemeClr val="tx1"/>
                </a:solidFill>
                <a:effectLst/>
                <a:latin typeface="+mn-lt"/>
                <a:ea typeface="+mn-ea"/>
                <a:cs typeface="+mn-cs"/>
              </a:rPr>
              <a:t>. Let daarbij vooral op het kleur-  en lichtgebruik.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baseline="0" dirty="0" smtClean="0">
                <a:solidFill>
                  <a:schemeClr val="tx1"/>
                </a:solidFill>
                <a:effectLst/>
                <a:latin typeface="+mn-lt"/>
                <a:ea typeface="+mn-ea"/>
                <a:cs typeface="+mn-cs"/>
              </a:rPr>
              <a:t>Pas op: een foto van een onderwerp dat jij ‘positief’ vindt (snoepjes bijvoorbeeld) kan ook zodanig gefotografeerd worden, dat je foto een ‘negatieve’ sfeer heeft. Let vooral op het licht- en kleurgebruik in je beelden.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baseline="0" dirty="0" smtClean="0">
                <a:solidFill>
                  <a:schemeClr val="tx1"/>
                </a:solidFill>
                <a:effectLst/>
                <a:latin typeface="+mn-lt"/>
                <a:ea typeface="+mn-ea"/>
                <a:cs typeface="+mn-cs"/>
              </a:rPr>
              <a:t>Tip: zoek naar sfeer, niet naar onderwerpen.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baseline="0" dirty="0" smtClean="0">
                <a:solidFill>
                  <a:schemeClr val="tx1"/>
                </a:solidFill>
                <a:effectLst/>
                <a:latin typeface="+mn-lt"/>
                <a:ea typeface="+mn-ea"/>
                <a:cs typeface="+mn-cs"/>
              </a:rPr>
              <a:t>Bijlagen:</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nl-NL" sz="1200" b="0" kern="1200" baseline="0" dirty="0" smtClean="0">
                <a:solidFill>
                  <a:schemeClr val="tx1"/>
                </a:solidFill>
                <a:effectLst/>
                <a:latin typeface="+mn-lt"/>
                <a:ea typeface="+mn-ea"/>
                <a:cs typeface="+mn-cs"/>
              </a:rPr>
              <a:t>Formulier beeldanalyse</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nl-NL" sz="1200" b="0" kern="1200" baseline="0" dirty="0" smtClean="0">
                <a:solidFill>
                  <a:schemeClr val="tx1"/>
                </a:solidFill>
                <a:effectLst/>
                <a:latin typeface="+mn-lt"/>
                <a:ea typeface="+mn-ea"/>
                <a:cs typeface="+mn-cs"/>
              </a:rPr>
              <a:t>Begrippenlijst beeldaspecten</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nl-NL" sz="1200" b="0" kern="1200" baseline="0" dirty="0" smtClean="0">
                <a:solidFill>
                  <a:schemeClr val="tx1"/>
                </a:solidFill>
                <a:effectLst/>
                <a:latin typeface="+mn-lt"/>
                <a:ea typeface="+mn-ea"/>
                <a:cs typeface="+mn-cs"/>
              </a:rPr>
              <a:t>Dummy periode 1</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nl-NL" sz="1200" b="0" kern="1200" baseline="0" dirty="0" smtClean="0">
              <a:solidFill>
                <a:schemeClr val="tx1"/>
              </a:solidFill>
              <a:effectLst/>
              <a:latin typeface="+mn-lt"/>
              <a:ea typeface="+mn-ea"/>
              <a:cs typeface="+mn-cs"/>
            </a:endParaRPr>
          </a:p>
          <a:p>
            <a:r>
              <a:rPr lang="nl-NL" sz="1200" b="1" kern="1200" baseline="0" dirty="0" smtClean="0">
                <a:solidFill>
                  <a:schemeClr val="tx1"/>
                </a:solidFill>
                <a:effectLst/>
                <a:latin typeface="+mn-lt"/>
                <a:ea typeface="+mn-ea"/>
                <a:cs typeface="+mn-cs"/>
              </a:rPr>
              <a:t>Tips:</a:t>
            </a:r>
          </a:p>
          <a:p>
            <a:pPr marL="171450" indent="-171450">
              <a:buFont typeface="Arial" charset="0"/>
              <a:buChar char="•"/>
            </a:pPr>
            <a:r>
              <a:rPr lang="nl-NL" sz="1200" b="0" kern="1200" baseline="0" dirty="0" smtClean="0">
                <a:solidFill>
                  <a:schemeClr val="tx1"/>
                </a:solidFill>
                <a:effectLst/>
                <a:latin typeface="+mn-lt"/>
                <a:ea typeface="+mn-ea"/>
                <a:cs typeface="+mn-cs"/>
              </a:rPr>
              <a:t>Bekijk hier de hele series ‘</a:t>
            </a:r>
            <a:r>
              <a:rPr lang="nl-NL" sz="1200" b="0" kern="1200" baseline="0" dirty="0" err="1" smtClean="0">
                <a:solidFill>
                  <a:schemeClr val="tx1"/>
                </a:solidFill>
                <a:effectLst/>
                <a:latin typeface="+mn-lt"/>
                <a:ea typeface="+mn-ea"/>
                <a:cs typeface="+mn-cs"/>
              </a:rPr>
              <a:t>Tiksi</a:t>
            </a:r>
            <a:r>
              <a:rPr lang="nl-NL" sz="1200" b="0" kern="1200" baseline="0" dirty="0" smtClean="0">
                <a:solidFill>
                  <a:schemeClr val="tx1"/>
                </a:solidFill>
                <a:effectLst/>
                <a:latin typeface="+mn-lt"/>
                <a:ea typeface="+mn-ea"/>
                <a:cs typeface="+mn-cs"/>
              </a:rPr>
              <a:t>’ en ‘</a:t>
            </a:r>
            <a:r>
              <a:rPr lang="nl-NL" sz="1200" b="0" kern="1200" baseline="0" dirty="0" err="1" smtClean="0">
                <a:solidFill>
                  <a:schemeClr val="tx1"/>
                </a:solidFill>
                <a:effectLst/>
                <a:latin typeface="+mn-lt"/>
                <a:ea typeface="+mn-ea"/>
                <a:cs typeface="+mn-cs"/>
              </a:rPr>
              <a:t>Weather</a:t>
            </a:r>
            <a:r>
              <a:rPr lang="nl-NL" sz="1200" b="0" kern="1200" baseline="0" dirty="0" smtClean="0">
                <a:solidFill>
                  <a:schemeClr val="tx1"/>
                </a:solidFill>
                <a:effectLst/>
                <a:latin typeface="+mn-lt"/>
                <a:ea typeface="+mn-ea"/>
                <a:cs typeface="+mn-cs"/>
              </a:rPr>
              <a:t> man’ van </a:t>
            </a:r>
            <a:r>
              <a:rPr lang="nl-NL" sz="1200" b="0" kern="1200" baseline="0" dirty="0" err="1" smtClean="0">
                <a:solidFill>
                  <a:schemeClr val="tx1"/>
                </a:solidFill>
                <a:effectLst/>
                <a:latin typeface="+mn-lt"/>
                <a:ea typeface="+mn-ea"/>
                <a:cs typeface="+mn-cs"/>
              </a:rPr>
              <a:t>Evgenia</a:t>
            </a:r>
            <a:r>
              <a:rPr lang="nl-NL" sz="1200" b="0" kern="1200" baseline="0" dirty="0" smtClean="0">
                <a:solidFill>
                  <a:schemeClr val="tx1"/>
                </a:solidFill>
                <a:effectLst/>
                <a:latin typeface="+mn-lt"/>
                <a:ea typeface="+mn-ea"/>
                <a:cs typeface="+mn-cs"/>
              </a:rPr>
              <a:t> </a:t>
            </a:r>
            <a:r>
              <a:rPr lang="nl-NL" sz="1200" b="0" kern="1200" baseline="0" dirty="0" err="1" smtClean="0">
                <a:solidFill>
                  <a:schemeClr val="tx1"/>
                </a:solidFill>
                <a:effectLst/>
                <a:latin typeface="+mn-lt"/>
                <a:ea typeface="+mn-ea"/>
                <a:cs typeface="+mn-cs"/>
              </a:rPr>
              <a:t>Arbugaeva</a:t>
            </a:r>
            <a:r>
              <a:rPr lang="nl-NL" sz="1200" b="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u="sng" kern="1200" dirty="0" smtClean="0">
                <a:solidFill>
                  <a:schemeClr val="tx1"/>
                </a:solidFill>
                <a:effectLst/>
                <a:latin typeface="+mn-lt"/>
                <a:ea typeface="+mn-ea"/>
                <a:cs typeface="+mn-cs"/>
                <a:hlinkClick r:id="rId3"/>
              </a:rPr>
              <a:t>http://www.evgeniaarbugaeva.com/stories/---tiksi/new/</a:t>
            </a:r>
            <a:r>
              <a:rPr lang="nl-NL" sz="1200" kern="1200" dirty="0" smtClean="0">
                <a:solidFill>
                  <a:schemeClr val="tx1"/>
                </a:solidFill>
                <a:effectLst/>
                <a:latin typeface="+mn-lt"/>
                <a:ea typeface="+mn-ea"/>
                <a:cs typeface="+mn-cs"/>
              </a:rPr>
              <a:t> </a:t>
            </a:r>
          </a:p>
          <a:p>
            <a:endParaRPr lang="nl-NL" sz="1200" b="0" kern="1200" baseline="0" dirty="0" smtClean="0">
              <a:solidFill>
                <a:schemeClr val="tx1"/>
              </a:solidFill>
              <a:effectLst/>
              <a:latin typeface="+mn-lt"/>
              <a:ea typeface="+mn-ea"/>
              <a:cs typeface="+mn-cs"/>
            </a:endParaRPr>
          </a:p>
          <a:p>
            <a:pPr marL="171450" indent="-171450">
              <a:buFont typeface="Arial" charset="0"/>
              <a:buChar char="•"/>
            </a:pPr>
            <a:r>
              <a:rPr lang="nl-NL" sz="1200" b="0" kern="1200" baseline="0" dirty="0" smtClean="0">
                <a:solidFill>
                  <a:schemeClr val="tx1"/>
                </a:solidFill>
                <a:effectLst/>
                <a:latin typeface="+mn-lt"/>
                <a:ea typeface="+mn-ea"/>
                <a:cs typeface="+mn-cs"/>
              </a:rPr>
              <a:t>Foto van </a:t>
            </a:r>
            <a:r>
              <a:rPr lang="nl-NL" sz="1200" b="1" kern="1200" baseline="0" dirty="0" err="1" smtClean="0">
                <a:solidFill>
                  <a:schemeClr val="tx1"/>
                </a:solidFill>
                <a:effectLst/>
                <a:latin typeface="+mn-lt"/>
                <a:ea typeface="+mn-ea"/>
                <a:cs typeface="+mn-cs"/>
              </a:rPr>
              <a:t>Evgenia</a:t>
            </a:r>
            <a:r>
              <a:rPr lang="nl-NL" sz="1200" b="1" kern="1200" baseline="0" dirty="0" smtClean="0">
                <a:solidFill>
                  <a:schemeClr val="tx1"/>
                </a:solidFill>
                <a:effectLst/>
                <a:latin typeface="+mn-lt"/>
                <a:ea typeface="+mn-ea"/>
                <a:cs typeface="+mn-cs"/>
              </a:rPr>
              <a:t> </a:t>
            </a:r>
            <a:r>
              <a:rPr lang="nl-NL" sz="1200" b="1" kern="1200" baseline="0" dirty="0" err="1" smtClean="0">
                <a:solidFill>
                  <a:schemeClr val="tx1"/>
                </a:solidFill>
                <a:effectLst/>
                <a:latin typeface="+mn-lt"/>
                <a:ea typeface="+mn-ea"/>
                <a:cs typeface="+mn-cs"/>
              </a:rPr>
              <a:t>Arbugaeva</a:t>
            </a:r>
            <a:r>
              <a:rPr lang="nl-NL" sz="1200" b="1" kern="1200" baseline="0" dirty="0" smtClean="0">
                <a:solidFill>
                  <a:schemeClr val="tx1"/>
                </a:solidFill>
                <a:effectLst/>
                <a:latin typeface="+mn-lt"/>
                <a:ea typeface="+mn-ea"/>
                <a:cs typeface="+mn-cs"/>
              </a:rPr>
              <a:t> </a:t>
            </a:r>
            <a:r>
              <a:rPr lang="nl-NL" sz="1200" b="0" kern="1200" baseline="0" dirty="0" smtClean="0">
                <a:solidFill>
                  <a:schemeClr val="tx1"/>
                </a:solidFill>
                <a:effectLst/>
                <a:latin typeface="+mn-lt"/>
                <a:ea typeface="+mn-ea"/>
                <a:cs typeface="+mn-cs"/>
              </a:rPr>
              <a:t>met alle beeldelementen van een ‘positieve’ sfeer, de gezichtsuitdrukking echter, zorgt juist voor een tegenovergesteld gevoel.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nl-NL" sz="1200" u="sng" kern="1200" dirty="0" smtClean="0">
                <a:solidFill>
                  <a:schemeClr val="tx1"/>
                </a:solidFill>
                <a:effectLst/>
                <a:latin typeface="+mn-lt"/>
                <a:ea typeface="+mn-ea"/>
                <a:cs typeface="+mn-cs"/>
                <a:hlinkClick r:id="rId4"/>
              </a:rPr>
              <a:t>http://www.evgeniaarbugaeva.com/stories/---forever-beautiful/Marta_1/</a:t>
            </a:r>
            <a:r>
              <a:rPr lang="nl-NL" sz="1200" kern="1200" dirty="0" smtClean="0">
                <a:solidFill>
                  <a:schemeClr val="tx1"/>
                </a:solidFill>
                <a:effectLst/>
                <a:latin typeface="+mn-lt"/>
                <a:ea typeface="+mn-ea"/>
                <a:cs typeface="+mn-cs"/>
              </a:rPr>
              <a:t> </a:t>
            </a:r>
          </a:p>
          <a:p>
            <a:pPr marL="0" indent="0">
              <a:buFont typeface="Arial" charset="0"/>
              <a:buNone/>
            </a:pPr>
            <a:endParaRPr lang="nl-NL" sz="1200" b="0" kern="1200" baseline="0" dirty="0" smtClean="0">
              <a:solidFill>
                <a:schemeClr val="tx1"/>
              </a:solidFill>
              <a:effectLst/>
              <a:latin typeface="+mn-lt"/>
              <a:ea typeface="+mn-ea"/>
              <a:cs typeface="+mn-cs"/>
            </a:endParaRPr>
          </a:p>
          <a:p>
            <a:endParaRPr lang="nl-NL" sz="1200" b="0" kern="1200" baseline="0" dirty="0" smtClean="0">
              <a:solidFill>
                <a:schemeClr val="tx1"/>
              </a:solidFill>
              <a:effectLst/>
              <a:latin typeface="+mn-lt"/>
              <a:ea typeface="+mn-ea"/>
              <a:cs typeface="+mn-cs"/>
            </a:endParaRPr>
          </a:p>
          <a:p>
            <a:endParaRPr lang="nl-NL" sz="1200" b="0" kern="1200" baseline="0" dirty="0" smtClean="0">
              <a:solidFill>
                <a:schemeClr val="tx1"/>
              </a:solidFill>
              <a:effectLst/>
              <a:latin typeface="+mn-lt"/>
              <a:ea typeface="+mn-ea"/>
              <a:cs typeface="+mn-cs"/>
            </a:endParaRPr>
          </a:p>
          <a:p>
            <a:endParaRPr lang="nl-NL" sz="1200" b="0" kern="1200" baseline="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0573E16-81BD-BF4C-AA88-760DC9243915}" type="slidenum">
              <a:rPr lang="nl-NL" smtClean="0"/>
              <a:t>11</a:t>
            </a:fld>
            <a:endParaRPr lang="nl-NL"/>
          </a:p>
        </p:txBody>
      </p:sp>
    </p:spTree>
    <p:extLst>
      <p:ext uri="{BB962C8B-B14F-4D97-AF65-F5344CB8AC3E}">
        <p14:creationId xmlns:p14="http://schemas.microsoft.com/office/powerpoint/2010/main" val="233665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baseline="0" dirty="0" smtClean="0">
                <a:solidFill>
                  <a:schemeClr val="tx1"/>
                </a:solidFill>
                <a:effectLst/>
                <a:latin typeface="+mn-lt"/>
                <a:ea typeface="+mn-ea"/>
                <a:cs typeface="+mn-cs"/>
              </a:rPr>
              <a:t>Techniek</a:t>
            </a:r>
            <a:r>
              <a:rPr lang="nl-NL" sz="1200" b="0" kern="1200" baseline="0" dirty="0" smtClean="0">
                <a:solidFill>
                  <a:schemeClr val="tx1"/>
                </a:solidFill>
                <a:effectLst/>
                <a:latin typeface="+mn-lt"/>
                <a:ea typeface="+mn-ea"/>
                <a:cs typeface="+mn-cs"/>
              </a:rPr>
              <a:t>:	combinatie kunstlicht + daglicht (natuurlijk licht)</a:t>
            </a:r>
          </a:p>
          <a:p>
            <a:endParaRPr lang="nl-NL" sz="1200" b="0" kern="1200" baseline="0" dirty="0" smtClean="0">
              <a:solidFill>
                <a:schemeClr val="tx1"/>
              </a:solidFill>
              <a:effectLst/>
              <a:latin typeface="+mn-lt"/>
              <a:ea typeface="+mn-ea"/>
              <a:cs typeface="+mn-cs"/>
            </a:endParaRPr>
          </a:p>
          <a:p>
            <a:r>
              <a:rPr lang="nl-NL" sz="1200" b="0" kern="1200" baseline="0" dirty="0" smtClean="0">
                <a:solidFill>
                  <a:schemeClr val="tx1"/>
                </a:solidFill>
                <a:effectLst/>
                <a:latin typeface="+mn-lt"/>
                <a:ea typeface="+mn-ea"/>
                <a:cs typeface="+mn-cs"/>
              </a:rPr>
              <a:t>Bij de foto links:</a:t>
            </a:r>
          </a:p>
          <a:p>
            <a:endParaRPr lang="nl-NL" sz="1200" b="0" kern="1200" baseline="0" dirty="0" smtClean="0">
              <a:solidFill>
                <a:schemeClr val="tx1"/>
              </a:solidFill>
              <a:effectLst/>
              <a:latin typeface="+mn-lt"/>
              <a:ea typeface="+mn-ea"/>
              <a:cs typeface="+mn-cs"/>
            </a:endParaRPr>
          </a:p>
          <a:p>
            <a:r>
              <a:rPr lang="nl-NL" sz="1200" b="1" i="1" kern="1200" baseline="0" dirty="0" smtClean="0">
                <a:solidFill>
                  <a:schemeClr val="tx1"/>
                </a:solidFill>
                <a:effectLst/>
                <a:latin typeface="+mn-lt"/>
                <a:ea typeface="+mn-ea"/>
                <a:cs typeface="+mn-cs"/>
              </a:rPr>
              <a:t>De connotaties van kleur</a:t>
            </a:r>
          </a:p>
          <a:p>
            <a:r>
              <a:rPr lang="nl-NL" sz="1200" b="0" i="1" kern="1200" baseline="0" dirty="0" smtClean="0">
                <a:solidFill>
                  <a:schemeClr val="tx1"/>
                </a:solidFill>
                <a:effectLst/>
                <a:latin typeface="+mn-lt"/>
                <a:ea typeface="+mn-ea"/>
                <a:cs typeface="+mn-cs"/>
              </a:rPr>
              <a:t>Je kunt licht ook onderverdelen in natuurlijk en kunstmatig licht (of kunstlicht). </a:t>
            </a:r>
          </a:p>
          <a:p>
            <a:endParaRPr lang="nl-NL" sz="1200" b="0" i="1" kern="1200" baseline="0" dirty="0" smtClean="0">
              <a:solidFill>
                <a:schemeClr val="tx1"/>
              </a:solidFill>
              <a:effectLst/>
              <a:latin typeface="+mn-lt"/>
              <a:ea typeface="+mn-ea"/>
              <a:cs typeface="+mn-cs"/>
            </a:endParaRPr>
          </a:p>
          <a:p>
            <a:r>
              <a:rPr lang="nl-NL" sz="1200" b="0" i="1" kern="1200" baseline="0" dirty="0" smtClean="0">
                <a:solidFill>
                  <a:schemeClr val="tx1"/>
                </a:solidFill>
                <a:effectLst/>
                <a:latin typeface="+mn-lt"/>
                <a:ea typeface="+mn-ea"/>
                <a:cs typeface="+mn-cs"/>
              </a:rPr>
              <a:t>Natuurlijk licht is op een of andere manier afkomstig van de zon. Kunstlicht komt van door de mens gemaakte bronnen, zoals gloeilampen, straatverlichting of flitslicht. </a:t>
            </a:r>
          </a:p>
          <a:p>
            <a:r>
              <a:rPr lang="nl-NL" sz="1200" b="0" i="1" kern="1200" baseline="0" dirty="0" smtClean="0">
                <a:solidFill>
                  <a:schemeClr val="tx1"/>
                </a:solidFill>
                <a:effectLst/>
                <a:latin typeface="+mn-lt"/>
                <a:ea typeface="+mn-ea"/>
                <a:cs typeface="+mn-cs"/>
              </a:rPr>
              <a:t/>
            </a:r>
            <a:br>
              <a:rPr lang="nl-NL" sz="1200" b="0" i="1" kern="1200" baseline="0" dirty="0" smtClean="0">
                <a:solidFill>
                  <a:schemeClr val="tx1"/>
                </a:solidFill>
                <a:effectLst/>
                <a:latin typeface="+mn-lt"/>
                <a:ea typeface="+mn-ea"/>
                <a:cs typeface="+mn-cs"/>
              </a:rPr>
            </a:br>
            <a:r>
              <a:rPr lang="nl-NL" sz="1200" b="1" i="1" kern="1200" baseline="0" dirty="0" smtClean="0">
                <a:solidFill>
                  <a:schemeClr val="tx1"/>
                </a:solidFill>
                <a:effectLst/>
                <a:latin typeface="+mn-lt"/>
                <a:ea typeface="+mn-ea"/>
                <a:cs typeface="+mn-cs"/>
              </a:rPr>
              <a:t>Natuurlijk licht en kunstlicht zijn onmiskenbaar verschillend. Ze creëren andere stemmingen en verschillen sterk van kleur</a:t>
            </a:r>
            <a:r>
              <a:rPr lang="nl-NL" sz="1200" b="0" i="1" kern="1200" baseline="0" dirty="0" smtClean="0">
                <a:solidFill>
                  <a:schemeClr val="tx1"/>
                </a:solidFill>
                <a:effectLst/>
                <a:latin typeface="+mn-lt"/>
                <a:ea typeface="+mn-ea"/>
                <a:cs typeface="+mn-cs"/>
              </a:rPr>
              <a:t>. </a:t>
            </a:r>
          </a:p>
          <a:p>
            <a:endParaRPr lang="nl-NL" sz="1200" b="0" i="1" kern="1200" baseline="0" dirty="0" smtClean="0">
              <a:solidFill>
                <a:schemeClr val="tx1"/>
              </a:solidFill>
              <a:effectLst/>
              <a:latin typeface="+mn-lt"/>
              <a:ea typeface="+mn-ea"/>
              <a:cs typeface="+mn-cs"/>
            </a:endParaRPr>
          </a:p>
          <a:p>
            <a:r>
              <a:rPr lang="nl-NL" sz="1200" b="0" i="1" kern="1200" baseline="0" dirty="0" smtClean="0">
                <a:solidFill>
                  <a:schemeClr val="tx1"/>
                </a:solidFill>
                <a:effectLst/>
                <a:latin typeface="+mn-lt"/>
                <a:ea typeface="+mn-ea"/>
                <a:cs typeface="+mn-cs"/>
              </a:rPr>
              <a:t>In de foto op deze dia, heeft </a:t>
            </a:r>
            <a:r>
              <a:rPr lang="nl-NL" sz="1200" b="0" i="1" kern="1200" baseline="0" dirty="0" err="1" smtClean="0">
                <a:solidFill>
                  <a:schemeClr val="tx1"/>
                </a:solidFill>
                <a:effectLst/>
                <a:latin typeface="+mn-lt"/>
                <a:ea typeface="+mn-ea"/>
                <a:cs typeface="+mn-cs"/>
              </a:rPr>
              <a:t>Nadav</a:t>
            </a:r>
            <a:r>
              <a:rPr lang="nl-NL" sz="1200" b="0" i="1" kern="1200" baseline="0" dirty="0" smtClean="0">
                <a:solidFill>
                  <a:schemeClr val="tx1"/>
                </a:solidFill>
                <a:effectLst/>
                <a:latin typeface="+mn-lt"/>
                <a:ea typeface="+mn-ea"/>
                <a:cs typeface="+mn-cs"/>
              </a:rPr>
              <a:t> </a:t>
            </a:r>
            <a:r>
              <a:rPr lang="nl-NL" sz="1200" b="0" i="1" kern="1200" baseline="0" dirty="0" err="1" smtClean="0">
                <a:solidFill>
                  <a:schemeClr val="tx1"/>
                </a:solidFill>
                <a:effectLst/>
                <a:latin typeface="+mn-lt"/>
                <a:ea typeface="+mn-ea"/>
                <a:cs typeface="+mn-cs"/>
              </a:rPr>
              <a:t>Kander</a:t>
            </a:r>
            <a:r>
              <a:rPr lang="nl-NL" sz="1200" b="0" i="1" kern="1200" baseline="0" dirty="0" smtClean="0">
                <a:solidFill>
                  <a:schemeClr val="tx1"/>
                </a:solidFill>
                <a:effectLst/>
                <a:latin typeface="+mn-lt"/>
                <a:ea typeface="+mn-ea"/>
                <a:cs typeface="+mn-cs"/>
              </a:rPr>
              <a:t> een anoniem huis gefotografeerd, dat wordt overschaduwd door een monolithische fly-over. Zie hoe de natriumgloed van de straatverlichting het natuurlijke licht heeft verdrongen en een gelige waas over het tafereel heeft geworpen. Dit schept een </a:t>
            </a:r>
            <a:r>
              <a:rPr lang="nl-NL" sz="1200" b="0" i="1" kern="1200" baseline="0" dirty="0" err="1" smtClean="0">
                <a:solidFill>
                  <a:schemeClr val="tx1"/>
                </a:solidFill>
                <a:effectLst/>
                <a:latin typeface="+mn-lt"/>
                <a:ea typeface="+mn-ea"/>
                <a:cs typeface="+mn-cs"/>
              </a:rPr>
              <a:t>onbehaglijk</a:t>
            </a:r>
            <a:r>
              <a:rPr lang="nl-NL" sz="1200" b="0" i="1" kern="1200" baseline="0" dirty="0" smtClean="0">
                <a:solidFill>
                  <a:schemeClr val="tx1"/>
                </a:solidFill>
                <a:effectLst/>
                <a:latin typeface="+mn-lt"/>
                <a:ea typeface="+mn-ea"/>
                <a:cs typeface="+mn-cs"/>
              </a:rPr>
              <a:t> gevoel en geeft de foto een onnatuurlijke, bijna verontreinigde sfeer. </a:t>
            </a:r>
          </a:p>
          <a:p>
            <a:endParaRPr lang="nl-NL" sz="1200" b="0" i="0" kern="1200" baseline="0" dirty="0" smtClean="0">
              <a:solidFill>
                <a:schemeClr val="tx1"/>
              </a:solidFill>
              <a:effectLst/>
              <a:latin typeface="+mn-lt"/>
              <a:ea typeface="+mn-ea"/>
              <a:cs typeface="+mn-cs"/>
            </a:endParaRPr>
          </a:p>
          <a:p>
            <a:r>
              <a:rPr lang="nl-NL" sz="1200" b="0" i="0" kern="1200" baseline="0" dirty="0" smtClean="0">
                <a:solidFill>
                  <a:schemeClr val="tx1"/>
                </a:solidFill>
                <a:effectLst/>
                <a:latin typeface="+mn-lt"/>
                <a:ea typeface="+mn-ea"/>
                <a:cs typeface="+mn-cs"/>
              </a:rPr>
              <a:t>Bij de foto rechts:</a:t>
            </a:r>
          </a:p>
          <a:p>
            <a:r>
              <a:rPr lang="nl-NL" sz="1200" b="0" i="0" kern="1200" baseline="0" dirty="0" smtClean="0">
                <a:solidFill>
                  <a:schemeClr val="tx1"/>
                </a:solidFill>
                <a:effectLst/>
                <a:latin typeface="+mn-lt"/>
                <a:ea typeface="+mn-ea"/>
                <a:cs typeface="+mn-cs"/>
              </a:rPr>
              <a:t/>
            </a:r>
            <a:br>
              <a:rPr lang="nl-NL" sz="1200" b="0" i="0" kern="1200" baseline="0" dirty="0" smtClean="0">
                <a:solidFill>
                  <a:schemeClr val="tx1"/>
                </a:solidFill>
                <a:effectLst/>
                <a:latin typeface="+mn-lt"/>
                <a:ea typeface="+mn-ea"/>
                <a:cs typeface="+mn-cs"/>
              </a:rPr>
            </a:br>
            <a:r>
              <a:rPr lang="nl-NL" sz="1200" b="0" i="0" kern="1200" baseline="0" dirty="0" smtClean="0">
                <a:solidFill>
                  <a:schemeClr val="tx1"/>
                </a:solidFill>
                <a:effectLst/>
                <a:latin typeface="+mn-lt"/>
                <a:ea typeface="+mn-ea"/>
                <a:cs typeface="+mn-cs"/>
              </a:rPr>
              <a:t>De rechter foto laat een heel ander soort licht zien. Daarop zie je alleen daglicht. Het natuurlijke licht is extra zacht door de mist in de lucht. De kleur ervan is zo ‘wit’ dat het een sfeer van onschuldige rust creëert terwijl ook deze foto bij een fly-over is genomen. </a:t>
            </a:r>
          </a:p>
          <a:p>
            <a:endParaRPr lang="nl-NL" sz="1200" b="0" i="0" kern="1200" baseline="0" dirty="0" smtClean="0">
              <a:solidFill>
                <a:schemeClr val="tx1"/>
              </a:solidFill>
              <a:effectLst/>
              <a:latin typeface="+mn-lt"/>
              <a:ea typeface="+mn-ea"/>
              <a:cs typeface="+mn-cs"/>
            </a:endParaRPr>
          </a:p>
          <a:p>
            <a:r>
              <a:rPr lang="nl-NL" sz="1200" b="0" i="1" kern="1200" baseline="0" dirty="0" smtClean="0">
                <a:solidFill>
                  <a:schemeClr val="tx1"/>
                </a:solidFill>
                <a:effectLst/>
                <a:latin typeface="+mn-lt"/>
                <a:ea typeface="+mn-ea"/>
                <a:cs typeface="+mn-cs"/>
              </a:rPr>
              <a:t>Bron: </a:t>
            </a:r>
            <a:r>
              <a:rPr lang="nl-NL" i="1" dirty="0" smtClean="0"/>
              <a:t>Moderne fotografie verklaard,</a:t>
            </a:r>
            <a:r>
              <a:rPr lang="nl-NL" i="1" baseline="0" dirty="0" smtClean="0"/>
              <a:t> een overzicht van de ontwikkeling van de moderne en hedendaagse fotografie. Jackie </a:t>
            </a:r>
            <a:r>
              <a:rPr lang="nl-NL" i="1" baseline="0" dirty="0" err="1" smtClean="0"/>
              <a:t>Higgiins</a:t>
            </a:r>
            <a:r>
              <a:rPr lang="nl-NL" i="1" baseline="0" dirty="0" smtClean="0"/>
              <a:t>. </a:t>
            </a:r>
            <a:r>
              <a:rPr lang="nl-NL" i="1" baseline="0" dirty="0" err="1" smtClean="0"/>
              <a:t>Librero</a:t>
            </a:r>
            <a:r>
              <a:rPr lang="nl-NL" i="1" baseline="0" dirty="0" smtClean="0"/>
              <a:t> 2014 (p</a:t>
            </a:r>
            <a:r>
              <a:rPr lang="nl-NL" i="1" dirty="0" smtClean="0"/>
              <a:t>.74). </a:t>
            </a:r>
            <a:r>
              <a:rPr lang="nl-NL" i="1" baseline="0" dirty="0" smtClean="0"/>
              <a:t> </a:t>
            </a:r>
            <a:endParaRPr lang="nl-NL" i="1" dirty="0" smtClean="0"/>
          </a:p>
          <a:p>
            <a:endParaRPr lang="nl-NL" dirty="0" smtClean="0"/>
          </a:p>
          <a:p>
            <a:endParaRPr lang="nl-NL" sz="1200" b="0" kern="1200" baseline="0" dirty="0" smtClean="0">
              <a:solidFill>
                <a:schemeClr val="tx1"/>
              </a:solidFill>
              <a:effectLst/>
              <a:latin typeface="+mn-lt"/>
              <a:ea typeface="+mn-ea"/>
              <a:cs typeface="+mn-cs"/>
            </a:endParaRPr>
          </a:p>
          <a:p>
            <a:endParaRPr lang="nl-NL" sz="1200" b="0" kern="1200" baseline="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0573E16-81BD-BF4C-AA88-760DC9243915}" type="slidenum">
              <a:rPr lang="nl-NL" smtClean="0"/>
              <a:t>12</a:t>
            </a:fld>
            <a:endParaRPr lang="nl-NL"/>
          </a:p>
        </p:txBody>
      </p:sp>
    </p:spTree>
    <p:extLst>
      <p:ext uri="{BB962C8B-B14F-4D97-AF65-F5344CB8AC3E}">
        <p14:creationId xmlns:p14="http://schemas.microsoft.com/office/powerpoint/2010/main" val="1244316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Leerlingen gaan aan de slag met de </a:t>
            </a:r>
            <a:r>
              <a:rPr lang="nl-NL" i="1" dirty="0" smtClean="0"/>
              <a:t>DUMMY periode 2 sfeer</a:t>
            </a:r>
          </a:p>
          <a:p>
            <a:endParaRPr lang="nl-NL"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baseline="0" dirty="0" smtClean="0">
                <a:solidFill>
                  <a:schemeClr val="tx1"/>
                </a:solidFill>
                <a:effectLst/>
                <a:latin typeface="+mn-lt"/>
                <a:ea typeface="+mn-ea"/>
                <a:cs typeface="+mn-cs"/>
              </a:rPr>
              <a:t>Lesopdracht </a:t>
            </a:r>
            <a:r>
              <a:rPr lang="nl-NL" sz="1200" b="1" kern="1200" baseline="0" dirty="0" smtClean="0">
                <a:solidFill>
                  <a:schemeClr val="tx1"/>
                </a:solidFill>
                <a:effectLst/>
                <a:latin typeface="+mn-lt"/>
                <a:ea typeface="+mn-ea"/>
                <a:cs typeface="+mn-cs"/>
              </a:rPr>
              <a:t>1A +1B praktijk</a:t>
            </a:r>
            <a:endParaRPr lang="nl-NL"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baseline="0" dirty="0" smtClean="0">
                <a:solidFill>
                  <a:schemeClr val="tx1"/>
                </a:solidFill>
                <a:effectLst/>
                <a:latin typeface="+mn-lt"/>
                <a:ea typeface="+mn-ea"/>
                <a:cs typeface="+mn-cs"/>
              </a:rPr>
              <a:t>Maak 2 foto’s. 1 foto met een </a:t>
            </a:r>
            <a:r>
              <a:rPr lang="nl-NL" sz="1200" b="1" kern="1200" baseline="0" dirty="0" smtClean="0">
                <a:solidFill>
                  <a:schemeClr val="tx1"/>
                </a:solidFill>
                <a:effectLst/>
                <a:latin typeface="+mn-lt"/>
                <a:ea typeface="+mn-ea"/>
                <a:cs typeface="+mn-cs"/>
              </a:rPr>
              <a:t>positieve sfeer </a:t>
            </a:r>
            <a:r>
              <a:rPr lang="nl-NL" sz="1200" b="0" kern="1200" baseline="0" dirty="0" smtClean="0">
                <a:solidFill>
                  <a:schemeClr val="tx1"/>
                </a:solidFill>
                <a:effectLst/>
                <a:latin typeface="+mn-lt"/>
                <a:ea typeface="+mn-ea"/>
                <a:cs typeface="+mn-cs"/>
              </a:rPr>
              <a:t>(minimaal 15 verschillende foto’s maken met positieve sfeer, uiteindelijk 1 beste inleveren) en 1 foto (minimaal 15 verschillende foto’s maken met positieve sfeer, uiteindelijk 1 beste inleveren) met een </a:t>
            </a:r>
            <a:r>
              <a:rPr lang="nl-NL" sz="1200" b="1" kern="1200" baseline="0" dirty="0" smtClean="0">
                <a:solidFill>
                  <a:schemeClr val="tx1"/>
                </a:solidFill>
                <a:effectLst/>
                <a:latin typeface="+mn-lt"/>
                <a:ea typeface="+mn-ea"/>
                <a:cs typeface="+mn-cs"/>
              </a:rPr>
              <a:t>negatieve sfeer</a:t>
            </a:r>
            <a:r>
              <a:rPr lang="nl-NL" sz="1200" b="0" kern="1200" baseline="0" dirty="0" smtClean="0">
                <a:solidFill>
                  <a:schemeClr val="tx1"/>
                </a:solidFill>
                <a:effectLst/>
                <a:latin typeface="+mn-lt"/>
                <a:ea typeface="+mn-ea"/>
                <a:cs typeface="+mn-cs"/>
              </a:rPr>
              <a:t>. Let daarbij vooral op het kleur-  en lichtgebruik.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baseline="0" dirty="0" smtClean="0">
                <a:solidFill>
                  <a:schemeClr val="tx1"/>
                </a:solidFill>
                <a:effectLst/>
                <a:latin typeface="+mn-lt"/>
                <a:ea typeface="+mn-ea"/>
                <a:cs typeface="+mn-cs"/>
              </a:rPr>
              <a:t>Pas op: een foto van een onderwerp dat jij ‘positief’ vindt (snoepjes bijvoorbeeld) kan ook zodanig gefotografeerd worden, dat je foto een ‘negatieve’ sfeer heeft. Let vooral op het licht- en kleurgebruik in je beelden.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baseline="0" dirty="0" smtClean="0">
                <a:solidFill>
                  <a:schemeClr val="tx1"/>
                </a:solidFill>
                <a:effectLst/>
                <a:latin typeface="+mn-lt"/>
                <a:ea typeface="+mn-ea"/>
                <a:cs typeface="+mn-cs"/>
              </a:rPr>
              <a:t>Tip: zoek naar sfeer, niet naar onderwerpen.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kern="1200" baseline="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Opdracht </a:t>
            </a:r>
            <a:r>
              <a:rPr lang="nl-NL" sz="1200" b="1" kern="1200" dirty="0" smtClean="0">
                <a:solidFill>
                  <a:schemeClr val="tx1"/>
                </a:solidFill>
                <a:effectLst/>
                <a:latin typeface="+mn-lt"/>
                <a:ea typeface="+mn-ea"/>
                <a:cs typeface="+mn-cs"/>
              </a:rPr>
              <a:t>1C</a:t>
            </a:r>
            <a:r>
              <a:rPr lang="nl-NL" sz="1200" b="1" kern="1200" baseline="0" dirty="0" smtClean="0">
                <a:solidFill>
                  <a:schemeClr val="tx1"/>
                </a:solidFill>
                <a:effectLst/>
                <a:latin typeface="+mn-lt"/>
                <a:ea typeface="+mn-ea"/>
                <a:cs typeface="+mn-cs"/>
              </a:rPr>
              <a:t> </a:t>
            </a:r>
            <a:r>
              <a:rPr lang="nl-NL" sz="1200" kern="1200" baseline="0" dirty="0" smtClean="0">
                <a:solidFill>
                  <a:schemeClr val="tx1"/>
                </a:solidFill>
                <a:effectLst/>
                <a:latin typeface="+mn-lt"/>
                <a:ea typeface="+mn-ea"/>
                <a:cs typeface="+mn-cs"/>
              </a:rPr>
              <a:t>(documentair):</a:t>
            </a:r>
          </a:p>
          <a:p>
            <a:r>
              <a:rPr lang="nl-NL" sz="1200" kern="1200" baseline="0" dirty="0" smtClean="0">
                <a:solidFill>
                  <a:schemeClr val="tx1"/>
                </a:solidFill>
                <a:effectLst/>
                <a:latin typeface="+mn-lt"/>
                <a:ea typeface="+mn-ea"/>
                <a:cs typeface="+mn-cs"/>
              </a:rPr>
              <a:t>Maak individueel een fotoreportage van een door jou gekozen sfeer die je ziet op een bepaalde plek op een bepaalde tijd, tijdens het schoolkamp. (Zie DUMMY voor de verdere opdrachtuitleg). William </a:t>
            </a:r>
            <a:r>
              <a:rPr lang="nl-NL" sz="1200" kern="1200" baseline="0" dirty="0" err="1" smtClean="0">
                <a:solidFill>
                  <a:schemeClr val="tx1"/>
                </a:solidFill>
                <a:effectLst/>
                <a:latin typeface="+mn-lt"/>
                <a:ea typeface="+mn-ea"/>
                <a:cs typeface="+mn-cs"/>
              </a:rPr>
              <a:t>Eggleston</a:t>
            </a:r>
            <a:r>
              <a:rPr lang="nl-NL" sz="1200" kern="1200" baseline="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kern="1200" baseline="0" dirty="0" smtClean="0">
              <a:solidFill>
                <a:schemeClr val="tx1"/>
              </a:solidFill>
              <a:effectLst/>
              <a:latin typeface="+mn-lt"/>
              <a:ea typeface="+mn-ea"/>
              <a:cs typeface="+mn-cs"/>
            </a:endParaRPr>
          </a:p>
          <a:p>
            <a:r>
              <a:rPr lang="nl-NL" sz="1200" b="1" kern="1200" baseline="0" dirty="0" smtClean="0">
                <a:solidFill>
                  <a:schemeClr val="tx1"/>
                </a:solidFill>
                <a:effectLst/>
                <a:latin typeface="+mn-lt"/>
                <a:ea typeface="+mn-ea"/>
                <a:cs typeface="+mn-cs"/>
              </a:rPr>
              <a:t>Opdracht </a:t>
            </a:r>
            <a:r>
              <a:rPr lang="nl-NL" sz="1200" b="1" kern="1200" baseline="0" dirty="0" smtClean="0">
                <a:solidFill>
                  <a:schemeClr val="tx1"/>
                </a:solidFill>
                <a:effectLst/>
                <a:latin typeface="+mn-lt"/>
                <a:ea typeface="+mn-ea"/>
                <a:cs typeface="+mn-cs"/>
              </a:rPr>
              <a:t>1E </a:t>
            </a:r>
            <a:r>
              <a:rPr lang="nl-NL" sz="1200" b="0" i="1" kern="1200" baseline="0" dirty="0" smtClean="0">
                <a:solidFill>
                  <a:schemeClr val="tx1"/>
                </a:solidFill>
                <a:effectLst/>
                <a:latin typeface="+mn-lt"/>
                <a:ea typeface="+mn-ea"/>
                <a:cs typeface="+mn-cs"/>
              </a:rPr>
              <a:t>verdieping</a:t>
            </a:r>
            <a:r>
              <a:rPr lang="nl-NL" sz="1200" b="1" kern="1200" baseline="0" dirty="0" smtClean="0">
                <a:solidFill>
                  <a:schemeClr val="tx1"/>
                </a:solidFill>
                <a:effectLst/>
                <a:latin typeface="+mn-lt"/>
                <a:ea typeface="+mn-ea"/>
                <a:cs typeface="+mn-cs"/>
              </a:rPr>
              <a:t> </a:t>
            </a:r>
            <a:r>
              <a:rPr lang="nl-NL" sz="1200" b="0" i="1" kern="1200" baseline="0" dirty="0" smtClean="0">
                <a:solidFill>
                  <a:schemeClr val="tx1"/>
                </a:solidFill>
                <a:effectLst/>
                <a:latin typeface="+mn-lt"/>
                <a:ea typeface="+mn-ea"/>
                <a:cs typeface="+mn-cs"/>
              </a:rPr>
              <a:t>schoolkamp</a:t>
            </a:r>
            <a:r>
              <a:rPr lang="nl-NL" sz="1200" b="0" kern="1200" baseline="0" dirty="0" smtClean="0">
                <a:solidFill>
                  <a:schemeClr val="tx1"/>
                </a:solidFill>
                <a:effectLst/>
                <a:latin typeface="+mn-lt"/>
                <a:ea typeface="+mn-ea"/>
                <a:cs typeface="+mn-cs"/>
              </a:rPr>
              <a:t> </a:t>
            </a:r>
            <a:r>
              <a:rPr lang="nl-NL" sz="1200" kern="1200" baseline="0" dirty="0" smtClean="0">
                <a:solidFill>
                  <a:schemeClr val="tx1"/>
                </a:solidFill>
                <a:effectLst/>
                <a:latin typeface="+mn-lt"/>
                <a:ea typeface="+mn-ea"/>
                <a:cs typeface="+mn-cs"/>
              </a:rPr>
              <a:t>(geënsceneerd): </a:t>
            </a:r>
          </a:p>
          <a:p>
            <a:r>
              <a:rPr lang="nl-NL" sz="1200" kern="1200" baseline="0" dirty="0" smtClean="0">
                <a:solidFill>
                  <a:schemeClr val="tx1"/>
                </a:solidFill>
                <a:effectLst/>
                <a:latin typeface="+mn-lt"/>
                <a:ea typeface="+mn-ea"/>
                <a:cs typeface="+mn-cs"/>
              </a:rPr>
              <a:t>Maak met je groepje (4-5 leerlingen) een foto die zou kunnen passen in de fotoserie ‘</a:t>
            </a:r>
            <a:r>
              <a:rPr lang="nl-NL" sz="1200" kern="1200" baseline="0" dirty="0" err="1" smtClean="0">
                <a:solidFill>
                  <a:schemeClr val="tx1"/>
                </a:solidFill>
                <a:effectLst/>
                <a:latin typeface="+mn-lt"/>
                <a:ea typeface="+mn-ea"/>
                <a:cs typeface="+mn-cs"/>
              </a:rPr>
              <a:t>Beneath</a:t>
            </a:r>
            <a:r>
              <a:rPr lang="nl-NL" sz="1200" kern="1200" baseline="0" dirty="0" smtClean="0">
                <a:solidFill>
                  <a:schemeClr val="tx1"/>
                </a:solidFill>
                <a:effectLst/>
                <a:latin typeface="+mn-lt"/>
                <a:ea typeface="+mn-ea"/>
                <a:cs typeface="+mn-cs"/>
              </a:rPr>
              <a:t> </a:t>
            </a:r>
            <a:r>
              <a:rPr lang="nl-NL" sz="1200" kern="1200" baseline="0" dirty="0" err="1" smtClean="0">
                <a:solidFill>
                  <a:schemeClr val="tx1"/>
                </a:solidFill>
                <a:effectLst/>
                <a:latin typeface="+mn-lt"/>
                <a:ea typeface="+mn-ea"/>
                <a:cs typeface="+mn-cs"/>
              </a:rPr>
              <a:t>the</a:t>
            </a:r>
            <a:r>
              <a:rPr lang="nl-NL" sz="1200" kern="1200" baseline="0" dirty="0" smtClean="0">
                <a:solidFill>
                  <a:schemeClr val="tx1"/>
                </a:solidFill>
                <a:effectLst/>
                <a:latin typeface="+mn-lt"/>
                <a:ea typeface="+mn-ea"/>
                <a:cs typeface="+mn-cs"/>
              </a:rPr>
              <a:t> </a:t>
            </a:r>
            <a:r>
              <a:rPr lang="nl-NL" sz="1200" kern="1200" baseline="0" dirty="0" err="1" smtClean="0">
                <a:solidFill>
                  <a:schemeClr val="tx1"/>
                </a:solidFill>
                <a:effectLst/>
                <a:latin typeface="+mn-lt"/>
                <a:ea typeface="+mn-ea"/>
                <a:cs typeface="+mn-cs"/>
              </a:rPr>
              <a:t>roses</a:t>
            </a:r>
            <a:r>
              <a:rPr lang="nl-NL" sz="1200" kern="1200" baseline="0" dirty="0" smtClean="0">
                <a:solidFill>
                  <a:schemeClr val="tx1"/>
                </a:solidFill>
                <a:effectLst/>
                <a:latin typeface="+mn-lt"/>
                <a:ea typeface="+mn-ea"/>
                <a:cs typeface="+mn-cs"/>
              </a:rPr>
              <a:t>’ van </a:t>
            </a:r>
            <a:r>
              <a:rPr lang="nl-NL" sz="1200" kern="1200" baseline="0" dirty="0" err="1" smtClean="0">
                <a:solidFill>
                  <a:schemeClr val="tx1"/>
                </a:solidFill>
                <a:effectLst/>
                <a:latin typeface="+mn-lt"/>
                <a:ea typeface="+mn-ea"/>
                <a:cs typeface="+mn-cs"/>
              </a:rPr>
              <a:t>Gregory</a:t>
            </a:r>
            <a:r>
              <a:rPr lang="nl-NL" sz="1200" kern="1200" baseline="0" dirty="0" smtClean="0">
                <a:solidFill>
                  <a:schemeClr val="tx1"/>
                </a:solidFill>
                <a:effectLst/>
                <a:latin typeface="+mn-lt"/>
                <a:ea typeface="+mn-ea"/>
                <a:cs typeface="+mn-cs"/>
              </a:rPr>
              <a:t> </a:t>
            </a:r>
            <a:r>
              <a:rPr lang="nl-NL" sz="1200" kern="1200" baseline="0" dirty="0" err="1" smtClean="0">
                <a:solidFill>
                  <a:schemeClr val="tx1"/>
                </a:solidFill>
                <a:effectLst/>
                <a:latin typeface="+mn-lt"/>
                <a:ea typeface="+mn-ea"/>
                <a:cs typeface="+mn-cs"/>
              </a:rPr>
              <a:t>Crewdson</a:t>
            </a:r>
            <a:r>
              <a:rPr lang="nl-NL" sz="1200" kern="1200" baseline="0" dirty="0" smtClean="0">
                <a:solidFill>
                  <a:schemeClr val="tx1"/>
                </a:solidFill>
                <a:effectLst/>
                <a:latin typeface="+mn-lt"/>
                <a:ea typeface="+mn-ea"/>
                <a:cs typeface="+mn-cs"/>
              </a:rPr>
              <a:t>. Maak de foto tijdens het ‘blauwe uurtje’ (de zon is net onder, de lucht wordt langzaam steeds donkerder). Gebruik zaklampen / kleine bouwlampjes / piepschuimplaten als reflectieschermen / statief en digitale camera om jullie beeld te maken. Brainstorm in je groepje om tot een goede ‘scene’ te komen. Zoek een geschikte locatie. Maak een schets van de compositie die jullie voor ogen hebben en maak een lichtplan. Verdeel de rollen en ga aan de slag! </a:t>
            </a:r>
            <a:r>
              <a:rPr lang="nl-NL" sz="1200" kern="1200" baseline="0" dirty="0" err="1" smtClean="0">
                <a:solidFill>
                  <a:schemeClr val="tx1"/>
                </a:solidFill>
                <a:effectLst/>
                <a:latin typeface="+mn-lt"/>
                <a:ea typeface="+mn-ea"/>
                <a:cs typeface="+mn-cs"/>
              </a:rPr>
              <a:t>Gregory</a:t>
            </a:r>
            <a:r>
              <a:rPr lang="nl-NL" sz="1200" kern="1200" baseline="0" dirty="0" smtClean="0">
                <a:solidFill>
                  <a:schemeClr val="tx1"/>
                </a:solidFill>
                <a:effectLst/>
                <a:latin typeface="+mn-lt"/>
                <a:ea typeface="+mn-ea"/>
                <a:cs typeface="+mn-cs"/>
              </a:rPr>
              <a:t> </a:t>
            </a:r>
            <a:r>
              <a:rPr lang="nl-NL" sz="1200" kern="1200" baseline="0" dirty="0" err="1" smtClean="0">
                <a:solidFill>
                  <a:schemeClr val="tx1"/>
                </a:solidFill>
                <a:effectLst/>
                <a:latin typeface="+mn-lt"/>
                <a:ea typeface="+mn-ea"/>
                <a:cs typeface="+mn-cs"/>
              </a:rPr>
              <a:t>Crewdson</a:t>
            </a:r>
            <a:r>
              <a:rPr lang="nl-NL" sz="1200" kern="1200" baseline="0" dirty="0" smtClean="0">
                <a:solidFill>
                  <a:schemeClr val="tx1"/>
                </a:solidFill>
                <a:effectLst/>
                <a:latin typeface="+mn-lt"/>
                <a:ea typeface="+mn-ea"/>
                <a:cs typeface="+mn-cs"/>
              </a:rPr>
              <a:t>.</a:t>
            </a:r>
          </a:p>
          <a:p>
            <a:endParaRPr lang="nl-NL" sz="1200" kern="1200" baseline="0" dirty="0" smtClean="0">
              <a:solidFill>
                <a:schemeClr val="tx1"/>
              </a:solidFill>
              <a:effectLst/>
              <a:latin typeface="+mn-lt"/>
              <a:ea typeface="+mn-ea"/>
              <a:cs typeface="+mn-cs"/>
            </a:endParaRPr>
          </a:p>
          <a:p>
            <a:r>
              <a:rPr lang="nl-NL" sz="1200" b="1" kern="1200" baseline="0" dirty="0" smtClean="0">
                <a:solidFill>
                  <a:schemeClr val="tx1"/>
                </a:solidFill>
                <a:effectLst/>
                <a:latin typeface="+mn-lt"/>
                <a:ea typeface="+mn-ea"/>
                <a:cs typeface="+mn-cs"/>
              </a:rPr>
              <a:t>Eisen </a:t>
            </a:r>
            <a:r>
              <a:rPr lang="nl-NL" sz="1200" b="1" kern="1200" baseline="0" dirty="0" smtClean="0">
                <a:solidFill>
                  <a:schemeClr val="tx1"/>
                </a:solidFill>
                <a:effectLst/>
                <a:latin typeface="+mn-lt"/>
                <a:ea typeface="+mn-ea"/>
                <a:cs typeface="+mn-cs"/>
              </a:rPr>
              <a:t>verdiepingsopdracht 1E</a:t>
            </a:r>
            <a:r>
              <a:rPr lang="nl-NL" sz="1200" kern="1200" baseline="0" dirty="0" smtClean="0">
                <a:solidFill>
                  <a:schemeClr val="tx1"/>
                </a:solidFill>
                <a:effectLst/>
                <a:latin typeface="+mn-lt"/>
                <a:ea typeface="+mn-ea"/>
                <a:cs typeface="+mn-cs"/>
              </a:rPr>
              <a:t>: </a:t>
            </a:r>
            <a:endParaRPr lang="nl-NL" sz="1200" kern="1200" baseline="0" dirty="0" smtClean="0">
              <a:solidFill>
                <a:schemeClr val="tx1"/>
              </a:solidFill>
              <a:effectLst/>
              <a:latin typeface="+mn-lt"/>
              <a:ea typeface="+mn-ea"/>
              <a:cs typeface="+mn-cs"/>
            </a:endParaRPr>
          </a:p>
          <a:p>
            <a:r>
              <a:rPr lang="nl-NL" sz="1200" kern="1200" baseline="0" dirty="0" smtClean="0">
                <a:solidFill>
                  <a:schemeClr val="tx1"/>
                </a:solidFill>
                <a:effectLst/>
                <a:latin typeface="+mn-lt"/>
                <a:ea typeface="+mn-ea"/>
                <a:cs typeface="+mn-cs"/>
              </a:rPr>
              <a:t>Het eindbeeld moet uit minimaal twee digitale beelden (met verschillende sluitertijden) worden samengesteld in </a:t>
            </a:r>
            <a:r>
              <a:rPr lang="nl-NL" sz="1200" kern="1200" baseline="0" dirty="0" err="1" smtClean="0">
                <a:solidFill>
                  <a:schemeClr val="tx1"/>
                </a:solidFill>
                <a:effectLst/>
                <a:latin typeface="+mn-lt"/>
                <a:ea typeface="+mn-ea"/>
                <a:cs typeface="+mn-cs"/>
              </a:rPr>
              <a:t>photoshop</a:t>
            </a:r>
            <a:r>
              <a:rPr lang="nl-NL" sz="1200" kern="1200" baseline="0" dirty="0" smtClean="0">
                <a:solidFill>
                  <a:schemeClr val="tx1"/>
                </a:solidFill>
                <a:effectLst/>
                <a:latin typeface="+mn-lt"/>
                <a:ea typeface="+mn-ea"/>
                <a:cs typeface="+mn-cs"/>
              </a:rPr>
              <a:t> ( bijvoorbeeld 1x daglicht goed belicht, 1x kunstlicht goed belicht of 1x achtergrond en 1x voorgrond goed belicht of</a:t>
            </a:r>
            <a:r>
              <a:rPr lang="is-IS" sz="1200" kern="1200" baseline="0" dirty="0" smtClean="0">
                <a:solidFill>
                  <a:schemeClr val="tx1"/>
                </a:solidFill>
                <a:effectLst/>
                <a:latin typeface="+mn-lt"/>
                <a:ea typeface="+mn-ea"/>
                <a:cs typeface="+mn-cs"/>
              </a:rPr>
              <a:t>…</a:t>
            </a:r>
            <a:r>
              <a:rPr lang="nl-NL" sz="1200" kern="1200" baseline="0" dirty="0" smtClean="0">
                <a:solidFill>
                  <a:schemeClr val="tx1"/>
                </a:solidFill>
                <a:effectLst/>
                <a:latin typeface="+mn-lt"/>
                <a:ea typeface="+mn-ea"/>
                <a:cs typeface="+mn-cs"/>
              </a:rPr>
              <a:t>). Je hebt dus een statief nodig om ervoor te zorgen dat je twee EXACT gelijke foto’s kan maken (met verschillende sluitertijden). </a:t>
            </a:r>
          </a:p>
          <a:p>
            <a:endParaRPr lang="nl-NL" sz="1200" kern="1200" baseline="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endParaRPr lang="nl-NL" dirty="0" smtClean="0"/>
          </a:p>
          <a:p>
            <a:pPr marL="0" indent="0">
              <a:buFont typeface="Arial" charset="0"/>
              <a:buNone/>
            </a:pP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00573E16-81BD-BF4C-AA88-760DC9243915}" type="slidenum">
              <a:rPr lang="nl-NL" smtClean="0"/>
              <a:t>13</a:t>
            </a:fld>
            <a:endParaRPr lang="nl-NL"/>
          </a:p>
        </p:txBody>
      </p:sp>
    </p:spTree>
    <p:extLst>
      <p:ext uri="{BB962C8B-B14F-4D97-AF65-F5344CB8AC3E}">
        <p14:creationId xmlns:p14="http://schemas.microsoft.com/office/powerpoint/2010/main" val="1280321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charset="0"/>
              <a:buNone/>
            </a:pPr>
            <a:endParaRPr lang="nl-NL" dirty="0"/>
          </a:p>
        </p:txBody>
      </p:sp>
      <p:sp>
        <p:nvSpPr>
          <p:cNvPr id="4" name="Tijdelijke aanduiding voor dianummer 3"/>
          <p:cNvSpPr>
            <a:spLocks noGrp="1"/>
          </p:cNvSpPr>
          <p:nvPr>
            <p:ph type="sldNum" sz="quarter" idx="10"/>
          </p:nvPr>
        </p:nvSpPr>
        <p:spPr/>
        <p:txBody>
          <a:bodyPr/>
          <a:lstStyle/>
          <a:p>
            <a:fld id="{00573E16-81BD-BF4C-AA88-760DC9243915}" type="slidenum">
              <a:rPr lang="nl-NL" smtClean="0"/>
              <a:t>14</a:t>
            </a:fld>
            <a:endParaRPr lang="nl-NL"/>
          </a:p>
        </p:txBody>
      </p:sp>
    </p:spTree>
    <p:extLst>
      <p:ext uri="{BB962C8B-B14F-4D97-AF65-F5344CB8AC3E}">
        <p14:creationId xmlns:p14="http://schemas.microsoft.com/office/powerpoint/2010/main" val="1674209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Een </a:t>
            </a:r>
            <a:r>
              <a:rPr lang="nl-NL" sz="1200" kern="1200" baseline="0" dirty="0" smtClean="0">
                <a:solidFill>
                  <a:schemeClr val="tx1"/>
                </a:solidFill>
                <a:effectLst/>
                <a:latin typeface="+mn-lt"/>
                <a:ea typeface="+mn-ea"/>
                <a:cs typeface="+mn-cs"/>
              </a:rPr>
              <a:t>bekende fotograaf waarbij sfeer een grote rol speelt, is </a:t>
            </a:r>
            <a:r>
              <a:rPr lang="nl-NL" sz="1200" b="1" kern="1200" baseline="0" dirty="0" err="1" smtClean="0">
                <a:solidFill>
                  <a:schemeClr val="tx1"/>
                </a:solidFill>
                <a:effectLst/>
                <a:latin typeface="+mn-lt"/>
                <a:ea typeface="+mn-ea"/>
                <a:cs typeface="+mn-cs"/>
              </a:rPr>
              <a:t>Gregory</a:t>
            </a:r>
            <a:r>
              <a:rPr lang="nl-NL" sz="1200" b="1" kern="1200" baseline="0" dirty="0" smtClean="0">
                <a:solidFill>
                  <a:schemeClr val="tx1"/>
                </a:solidFill>
                <a:effectLst/>
                <a:latin typeface="+mn-lt"/>
                <a:ea typeface="+mn-ea"/>
                <a:cs typeface="+mn-cs"/>
              </a:rPr>
              <a:t> </a:t>
            </a:r>
            <a:r>
              <a:rPr lang="nl-NL" sz="1200" b="1" kern="1200" baseline="0" dirty="0" err="1" smtClean="0">
                <a:solidFill>
                  <a:schemeClr val="tx1"/>
                </a:solidFill>
                <a:effectLst/>
                <a:latin typeface="+mn-lt"/>
                <a:ea typeface="+mn-ea"/>
                <a:cs typeface="+mn-cs"/>
              </a:rPr>
              <a:t>Crewdson</a:t>
            </a:r>
            <a:r>
              <a:rPr lang="nl-NL" sz="1200" kern="1200" baseline="0" dirty="0" smtClean="0">
                <a:solidFill>
                  <a:schemeClr val="tx1"/>
                </a:solidFill>
                <a:effectLst/>
                <a:latin typeface="+mn-lt"/>
                <a:ea typeface="+mn-ea"/>
                <a:cs typeface="+mn-cs"/>
              </a:rPr>
              <a:t>. Hij maakt geënsceneerde foto’s (</a:t>
            </a:r>
            <a:r>
              <a:rPr lang="nl-NL" sz="1200" kern="1200" dirty="0" smtClean="0">
                <a:solidFill>
                  <a:schemeClr val="tx1"/>
                </a:solidFill>
                <a:latin typeface="+mn-lt"/>
                <a:ea typeface="+mn-ea"/>
                <a:cs typeface="+mn-cs"/>
              </a:rPr>
              <a:t>in scène gezet)</a:t>
            </a:r>
            <a:r>
              <a:rPr lang="nl-NL" sz="1200" kern="1200" baseline="0" dirty="0" smtClean="0">
                <a:solidFill>
                  <a:schemeClr val="tx1"/>
                </a:solidFill>
                <a:latin typeface="+mn-lt"/>
                <a:ea typeface="+mn-ea"/>
                <a:cs typeface="+mn-cs"/>
              </a:rPr>
              <a:t> </a:t>
            </a:r>
            <a:r>
              <a:rPr lang="nl-NL" sz="1200" kern="1200" baseline="0" dirty="0" smtClean="0">
                <a:solidFill>
                  <a:schemeClr val="tx1"/>
                </a:solidFill>
                <a:effectLst/>
                <a:latin typeface="+mn-lt"/>
                <a:ea typeface="+mn-ea"/>
                <a:cs typeface="+mn-cs"/>
              </a:rPr>
              <a:t>met een verhalend karakter. Over elk detail is nagedacht en elk detail is in scene gezet. Niets wordt aan het toeval overgelaten.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b="1" kern="1200" baseline="0" dirty="0" smtClean="0">
                <a:solidFill>
                  <a:schemeClr val="tx1"/>
                </a:solidFill>
                <a:effectLst/>
                <a:latin typeface="+mn-lt"/>
                <a:ea typeface="+mn-ea"/>
                <a:cs typeface="+mn-cs"/>
              </a:rPr>
              <a:t>Docent:</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effectLst/>
                <a:latin typeface="+mn-lt"/>
                <a:ea typeface="+mn-ea"/>
                <a:cs typeface="+mn-cs"/>
              </a:rPr>
              <a:t>Bekijk samen met de leerlingen een aantal voorbeelden van ‘sfeervolle’ foto’s in deze </a:t>
            </a:r>
            <a:r>
              <a:rPr lang="nl-NL" sz="1200" kern="1200" baseline="0" dirty="0" err="1" smtClean="0">
                <a:solidFill>
                  <a:schemeClr val="tx1"/>
                </a:solidFill>
                <a:effectLst/>
                <a:latin typeface="+mn-lt"/>
                <a:ea typeface="+mn-ea"/>
                <a:cs typeface="+mn-cs"/>
              </a:rPr>
              <a:t>powerpointpresentatie</a:t>
            </a:r>
            <a:r>
              <a:rPr lang="nl-NL" sz="1200" kern="1200" baseline="0" dirty="0" smtClean="0">
                <a:solidFill>
                  <a:schemeClr val="tx1"/>
                </a:solidFill>
                <a:effectLst/>
                <a:latin typeface="+mn-lt"/>
                <a:ea typeface="+mn-ea"/>
                <a:cs typeface="+mn-cs"/>
              </a:rPr>
              <a:t>. Benoem klassikaal de gebruikte beeldaspecten die zorgen voor die specifieke sfeer in de foto.</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effectLst/>
                <a:latin typeface="+mn-lt"/>
                <a:ea typeface="+mn-ea"/>
                <a:cs typeface="+mn-cs"/>
              </a:rPr>
              <a:t>Laat leerlingen vervolgens zelfstandig werken in de </a:t>
            </a:r>
            <a:r>
              <a:rPr lang="nl-NL" sz="1200" b="1" kern="1200" baseline="0" dirty="0" smtClean="0">
                <a:solidFill>
                  <a:schemeClr val="tx1"/>
                </a:solidFill>
                <a:effectLst/>
                <a:latin typeface="+mn-lt"/>
                <a:ea typeface="+mn-ea"/>
                <a:cs typeface="+mn-cs"/>
              </a:rPr>
              <a:t>DUMMY periode 1</a:t>
            </a:r>
            <a:r>
              <a:rPr lang="nl-NL" sz="1200" kern="1200" baseline="0" dirty="0" smtClean="0">
                <a:solidFill>
                  <a:schemeClr val="tx1"/>
                </a:solidFill>
                <a:effectLst/>
                <a:latin typeface="+mn-lt"/>
                <a:ea typeface="+mn-ea"/>
                <a:cs typeface="+mn-cs"/>
              </a:rPr>
              <a:t>, daar maken zij zelf een aantal korte beeldanalyses bij sfeervolle foto’s van bekende fotografen.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b="1" kern="1200" baseline="0" dirty="0" smtClean="0">
                <a:solidFill>
                  <a:schemeClr val="tx1"/>
                </a:solidFill>
                <a:effectLst/>
                <a:latin typeface="+mn-lt"/>
                <a:ea typeface="+mn-ea"/>
                <a:cs typeface="+mn-cs"/>
              </a:rPr>
              <a:t>Vragen:</a:t>
            </a:r>
          </a:p>
          <a:p>
            <a:pPr lvl="0"/>
            <a:r>
              <a:rPr lang="nl-NL" sz="1200" b="0" kern="1200" dirty="0" smtClean="0">
                <a:solidFill>
                  <a:schemeClr val="tx1"/>
                </a:solidFill>
                <a:effectLst/>
                <a:latin typeface="+mn-lt"/>
                <a:ea typeface="+mn-ea"/>
                <a:cs typeface="+mn-cs"/>
              </a:rPr>
              <a:t>Hoe zou je de sfeer</a:t>
            </a:r>
            <a:r>
              <a:rPr lang="nl-NL" sz="1200" b="0" kern="1200" baseline="0" dirty="0" smtClean="0">
                <a:solidFill>
                  <a:schemeClr val="tx1"/>
                </a:solidFill>
                <a:effectLst/>
                <a:latin typeface="+mn-lt"/>
                <a:ea typeface="+mn-ea"/>
                <a:cs typeface="+mn-cs"/>
              </a:rPr>
              <a:t> in deze foto kunnen omschrijven? </a:t>
            </a:r>
          </a:p>
          <a:p>
            <a:pPr lvl="0"/>
            <a:endParaRPr lang="nl-NL" sz="1200" b="0" kern="1200" dirty="0" smtClean="0">
              <a:solidFill>
                <a:schemeClr val="tx1"/>
              </a:solidFill>
              <a:effectLst/>
              <a:latin typeface="+mn-lt"/>
              <a:ea typeface="+mn-ea"/>
              <a:cs typeface="+mn-cs"/>
            </a:endParaRPr>
          </a:p>
          <a:p>
            <a:pPr lvl="0"/>
            <a:r>
              <a:rPr lang="nl-NL" sz="1200" b="0" kern="1200" dirty="0" smtClean="0">
                <a:solidFill>
                  <a:schemeClr val="tx1"/>
                </a:solidFill>
                <a:effectLst/>
                <a:latin typeface="+mn-lt"/>
                <a:ea typeface="+mn-ea"/>
                <a:cs typeface="+mn-cs"/>
              </a:rPr>
              <a:t>Waardoor komt het</a:t>
            </a:r>
            <a:r>
              <a:rPr lang="nl-NL" sz="1200" b="0" kern="1200" baseline="0" dirty="0" smtClean="0">
                <a:solidFill>
                  <a:schemeClr val="tx1"/>
                </a:solidFill>
                <a:effectLst/>
                <a:latin typeface="+mn-lt"/>
                <a:ea typeface="+mn-ea"/>
                <a:cs typeface="+mn-cs"/>
              </a:rPr>
              <a:t> dat deze foto die sfeer heeft volgens jou?</a:t>
            </a:r>
            <a:endParaRPr lang="nl-NL" sz="1200" b="0" kern="1200" dirty="0" smtClean="0">
              <a:solidFill>
                <a:schemeClr val="tx1"/>
              </a:solidFill>
              <a:effectLst/>
              <a:latin typeface="+mn-lt"/>
              <a:ea typeface="+mn-ea"/>
              <a:cs typeface="+mn-cs"/>
            </a:endParaRPr>
          </a:p>
          <a:p>
            <a:pPr lvl="0"/>
            <a:endParaRPr lang="nl-NL" sz="1200" b="0" kern="1200" dirty="0" smtClean="0">
              <a:solidFill>
                <a:schemeClr val="tx1"/>
              </a:solidFill>
              <a:effectLst/>
              <a:latin typeface="+mn-lt"/>
              <a:ea typeface="+mn-ea"/>
              <a:cs typeface="+mn-cs"/>
            </a:endParaRPr>
          </a:p>
          <a:p>
            <a:pPr lvl="0"/>
            <a:r>
              <a:rPr lang="nl-NL" sz="1200" b="0" kern="1200" dirty="0" smtClean="0">
                <a:solidFill>
                  <a:schemeClr val="tx1"/>
                </a:solidFill>
                <a:effectLst/>
                <a:latin typeface="+mn-lt"/>
                <a:ea typeface="+mn-ea"/>
                <a:cs typeface="+mn-cs"/>
              </a:rPr>
              <a:t>Omschrijf aan de hand van de beeldaspecten</a:t>
            </a:r>
            <a:r>
              <a:rPr lang="nl-NL" sz="1200" b="0" kern="1200" baseline="0" dirty="0" smtClean="0">
                <a:solidFill>
                  <a:schemeClr val="tx1"/>
                </a:solidFill>
                <a:effectLst/>
                <a:latin typeface="+mn-lt"/>
                <a:ea typeface="+mn-ea"/>
                <a:cs typeface="+mn-cs"/>
              </a:rPr>
              <a:t> hieronder, wat je ziet op de foto. Draagt dit bij aan de sfeer die je ziet op de foto? Wat kun je zeggen over (kleur / licht / ruimte / beweging / gezichtsuitdrukking / lichaamshouding) in deze foto?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dirty="0" smtClean="0">
                <a:solidFill>
                  <a:schemeClr val="tx1"/>
                </a:solidFill>
                <a:effectLst/>
                <a:latin typeface="+mn-lt"/>
                <a:ea typeface="+mn-ea"/>
                <a:cs typeface="+mn-cs"/>
              </a:rPr>
              <a:t>Probeer</a:t>
            </a:r>
            <a:r>
              <a:rPr lang="nl-NL" sz="1200" b="0" kern="1200" baseline="0" dirty="0" smtClean="0">
                <a:solidFill>
                  <a:schemeClr val="tx1"/>
                </a:solidFill>
                <a:effectLst/>
                <a:latin typeface="+mn-lt"/>
                <a:ea typeface="+mn-ea"/>
                <a:cs typeface="+mn-cs"/>
              </a:rPr>
              <a:t> nu in 1 woord de </a:t>
            </a:r>
            <a:r>
              <a:rPr lang="nl-NL" sz="1200" b="0" kern="1200" dirty="0" smtClean="0">
                <a:solidFill>
                  <a:schemeClr val="tx1"/>
                </a:solidFill>
                <a:effectLst/>
                <a:latin typeface="+mn-lt"/>
                <a:ea typeface="+mn-ea"/>
                <a:cs typeface="+mn-cs"/>
              </a:rPr>
              <a:t>sfeer</a:t>
            </a:r>
            <a:r>
              <a:rPr lang="nl-NL" sz="1200" b="0" kern="1200" baseline="0" dirty="0" smtClean="0">
                <a:solidFill>
                  <a:schemeClr val="tx1"/>
                </a:solidFill>
                <a:effectLst/>
                <a:latin typeface="+mn-lt"/>
                <a:ea typeface="+mn-ea"/>
                <a:cs typeface="+mn-cs"/>
              </a:rPr>
              <a:t> in deze foto te omschrijven.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baseline="0" dirty="0" smtClean="0">
                <a:solidFill>
                  <a:schemeClr val="tx1"/>
                </a:solidFill>
                <a:effectLst/>
                <a:latin typeface="+mn-lt"/>
                <a:ea typeface="+mn-ea"/>
                <a:cs typeface="+mn-cs"/>
              </a:rPr>
              <a:t>Bijlagen:</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nl-NL" sz="1200" b="0" kern="1200" baseline="0" dirty="0" smtClean="0">
                <a:solidFill>
                  <a:schemeClr val="tx1"/>
                </a:solidFill>
                <a:effectLst/>
                <a:latin typeface="+mn-lt"/>
                <a:ea typeface="+mn-ea"/>
                <a:cs typeface="+mn-cs"/>
              </a:rPr>
              <a:t>Formulier beeldanalyse</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nl-NL" sz="1200" b="0" kern="1200" baseline="0" dirty="0" smtClean="0">
                <a:solidFill>
                  <a:schemeClr val="tx1"/>
                </a:solidFill>
                <a:effectLst/>
                <a:latin typeface="+mn-lt"/>
                <a:ea typeface="+mn-ea"/>
                <a:cs typeface="+mn-cs"/>
              </a:rPr>
              <a:t>Begrippenlijst beeldaspecten</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nl-NL" sz="1200" b="0" kern="1200" baseline="0" dirty="0" smtClean="0">
                <a:solidFill>
                  <a:schemeClr val="tx1"/>
                </a:solidFill>
                <a:effectLst/>
                <a:latin typeface="+mn-lt"/>
                <a:ea typeface="+mn-ea"/>
                <a:cs typeface="+mn-cs"/>
              </a:rPr>
              <a:t>Dummy periode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Achtergrondinformatie</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r>
              <a:rPr lang="nl-NL" sz="1200" kern="1200" dirty="0" err="1" smtClean="0">
                <a:solidFill>
                  <a:schemeClr val="tx1"/>
                </a:solidFill>
                <a:effectLst/>
                <a:latin typeface="+mn-lt"/>
                <a:ea typeface="+mn-ea"/>
                <a:cs typeface="+mn-cs"/>
              </a:rPr>
              <a:t>Gregory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Crewdson</a:t>
            </a:r>
            <a:r>
              <a:rPr lang="nl-NL" sz="1200" kern="1200" dirty="0" smtClean="0">
                <a:solidFill>
                  <a:schemeClr val="tx1"/>
                </a:solidFill>
                <a:effectLst/>
                <a:latin typeface="+mn-lt"/>
                <a:ea typeface="+mn-ea"/>
                <a:cs typeface="+mn-cs"/>
              </a:rPr>
              <a:t> maakt vooral gebruik van licht en kleur om een bepaalde (dramatische, mysterieuze, surrealistische) sfeer in zijn foto te creëren en daarmee een verhaal te vertellen.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De emotionele reactie van de kijker is erg belangrijk in </a:t>
            </a:r>
            <a:r>
              <a:rPr lang="nl-NL" sz="1200" kern="1200" dirty="0" err="1" smtClean="0">
                <a:solidFill>
                  <a:schemeClr val="tx1"/>
                </a:solidFill>
                <a:effectLst/>
                <a:latin typeface="+mn-lt"/>
                <a:ea typeface="+mn-ea"/>
                <a:cs typeface="+mn-cs"/>
              </a:rPr>
              <a:t>Crewdson’s</a:t>
            </a:r>
            <a:r>
              <a:rPr lang="nl-NL" sz="1200" kern="1200" dirty="0" smtClean="0">
                <a:solidFill>
                  <a:schemeClr val="tx1"/>
                </a:solidFill>
                <a:effectLst/>
                <a:latin typeface="+mn-lt"/>
                <a:ea typeface="+mn-ea"/>
                <a:cs typeface="+mn-cs"/>
              </a:rPr>
              <a:t> werk. De foto's laten emotioneel geladen momenten van ogenschijnlijk gewone mensen zien die gevangen zijn in dubbelzinnige en vaak verontrustende omstandigheden. </a:t>
            </a:r>
          </a:p>
          <a:p>
            <a:r>
              <a:rPr lang="nl-NL" sz="1200" kern="1200" dirty="0" smtClean="0">
                <a:solidFill>
                  <a:schemeClr val="tx1"/>
                </a:solidFill>
                <a:effectLst/>
                <a:latin typeface="+mn-lt"/>
                <a:ea typeface="+mn-ea"/>
                <a:cs typeface="+mn-cs"/>
              </a:rPr>
              <a:t> </a:t>
            </a:r>
          </a:p>
          <a:p>
            <a:r>
              <a:rPr lang="nl-NL" sz="1200" kern="1200" dirty="0" err="1" smtClean="0">
                <a:solidFill>
                  <a:schemeClr val="tx1"/>
                </a:solidFill>
                <a:effectLst/>
                <a:latin typeface="+mn-lt"/>
                <a:ea typeface="+mn-ea"/>
                <a:cs typeface="+mn-cs"/>
              </a:rPr>
              <a:t>Crewdson</a:t>
            </a:r>
            <a:r>
              <a:rPr lang="nl-NL" sz="1200" kern="1200" dirty="0" smtClean="0">
                <a:solidFill>
                  <a:schemeClr val="tx1"/>
                </a:solidFill>
                <a:effectLst/>
                <a:latin typeface="+mn-lt"/>
                <a:ea typeface="+mn-ea"/>
                <a:cs typeface="+mn-cs"/>
              </a:rPr>
              <a:t> laat de gebeurtenis zelf (die voorafgaat of volgt op de foto), niet zien. Hierdoor wordt je als kijker gedwongen om zelf een verhaal te verzinnen. Je vraagt je af wat er gebeurd is of wat er gaat gebeuren. </a:t>
            </a:r>
            <a:r>
              <a:rPr lang="nl-NL" sz="1200" kern="1200" dirty="0" err="1" smtClean="0">
                <a:solidFill>
                  <a:schemeClr val="tx1"/>
                </a:solidFill>
                <a:effectLst/>
                <a:latin typeface="+mn-lt"/>
                <a:ea typeface="+mn-ea"/>
                <a:cs typeface="+mn-cs"/>
              </a:rPr>
              <a:t>Crewdson</a:t>
            </a:r>
            <a:r>
              <a:rPr lang="nl-NL" sz="1200" kern="1200" dirty="0" smtClean="0">
                <a:solidFill>
                  <a:schemeClr val="tx1"/>
                </a:solidFill>
                <a:effectLst/>
                <a:latin typeface="+mn-lt"/>
                <a:ea typeface="+mn-ea"/>
                <a:cs typeface="+mn-cs"/>
              </a:rPr>
              <a:t> doet hiermee een beroep op de verbeelding van de toeschouwer. </a:t>
            </a:r>
          </a:p>
          <a:p>
            <a:r>
              <a:rPr lang="nl-NL" sz="1200" kern="1200" dirty="0" smtClean="0">
                <a:solidFill>
                  <a:schemeClr val="tx1"/>
                </a:solidFill>
                <a:effectLst/>
                <a:latin typeface="+mn-lt"/>
                <a:ea typeface="+mn-ea"/>
                <a:cs typeface="+mn-cs"/>
              </a:rPr>
              <a:t> </a:t>
            </a:r>
          </a:p>
          <a:p>
            <a:r>
              <a:rPr lang="nl-NL" sz="1200" kern="1200" dirty="0" err="1" smtClean="0">
                <a:solidFill>
                  <a:schemeClr val="tx1"/>
                </a:solidFill>
                <a:effectLst/>
                <a:latin typeface="+mn-lt"/>
                <a:ea typeface="+mn-ea"/>
                <a:cs typeface="+mn-cs"/>
              </a:rPr>
              <a:t>Crewdson</a:t>
            </a:r>
            <a:r>
              <a:rPr lang="nl-NL" sz="1200" kern="1200" dirty="0" smtClean="0">
                <a:solidFill>
                  <a:schemeClr val="tx1"/>
                </a:solidFill>
                <a:effectLst/>
                <a:latin typeface="+mn-lt"/>
                <a:ea typeface="+mn-ea"/>
                <a:cs typeface="+mn-cs"/>
              </a:rPr>
              <a:t> ‘neemt’ geen foto’s (van de realiteit), hij ‘maakt’ foto’s (waarmee hij een nieuwe, eigen werkelijkheid creëert). </a:t>
            </a:r>
            <a:r>
              <a:rPr lang="nl-NL" sz="1200" kern="1200" dirty="0" err="1" smtClean="0">
                <a:solidFill>
                  <a:schemeClr val="tx1"/>
                </a:solidFill>
                <a:effectLst/>
                <a:latin typeface="+mn-lt"/>
                <a:ea typeface="+mn-ea"/>
                <a:cs typeface="+mn-cs"/>
              </a:rPr>
              <a:t>Crewdson</a:t>
            </a:r>
            <a:r>
              <a:rPr lang="nl-NL" sz="1200" kern="1200" dirty="0" smtClean="0">
                <a:solidFill>
                  <a:schemeClr val="tx1"/>
                </a:solidFill>
                <a:effectLst/>
                <a:latin typeface="+mn-lt"/>
                <a:ea typeface="+mn-ea"/>
                <a:cs typeface="+mn-cs"/>
              </a:rPr>
              <a:t> onderzoekt de kracht van een foto, hoeveel kan je vertellen met een enkel beeld? Hij probeert een film te maken binnen het kader van een enkele foto. </a:t>
            </a:r>
          </a:p>
          <a:p>
            <a:r>
              <a:rPr lang="nl-NL" sz="1200" kern="1200" dirty="0" smtClean="0">
                <a:solidFill>
                  <a:schemeClr val="tx1"/>
                </a:solidFill>
                <a:effectLst/>
                <a:latin typeface="+mn-lt"/>
                <a:ea typeface="+mn-ea"/>
                <a:cs typeface="+mn-cs"/>
              </a:rPr>
              <a:t> </a:t>
            </a:r>
          </a:p>
          <a:p>
            <a:r>
              <a:rPr lang="nl-NL" sz="1200" kern="1200" dirty="0" err="1" smtClean="0">
                <a:solidFill>
                  <a:schemeClr val="tx1"/>
                </a:solidFill>
                <a:effectLst/>
                <a:latin typeface="+mn-lt"/>
                <a:ea typeface="+mn-ea"/>
                <a:cs typeface="+mn-cs"/>
              </a:rPr>
              <a:t>Gebasseerd</a:t>
            </a:r>
            <a:r>
              <a:rPr lang="nl-NL" sz="1200" kern="1200" dirty="0" smtClean="0">
                <a:solidFill>
                  <a:schemeClr val="tx1"/>
                </a:solidFill>
                <a:effectLst/>
                <a:latin typeface="+mn-lt"/>
                <a:ea typeface="+mn-ea"/>
                <a:cs typeface="+mn-cs"/>
              </a:rPr>
              <a:t> op:</a:t>
            </a:r>
          </a:p>
          <a:p>
            <a:r>
              <a:rPr lang="nl-NL" sz="1200" u="sng" kern="1200" dirty="0" smtClean="0">
                <a:solidFill>
                  <a:schemeClr val="tx1"/>
                </a:solidFill>
                <a:effectLst/>
                <a:latin typeface="+mn-lt"/>
                <a:ea typeface="+mn-ea"/>
                <a:cs typeface="+mn-cs"/>
                <a:hlinkClick r:id="rId3"/>
              </a:rPr>
              <a:t>http://sthessaysjeongvisual.blogspot.nl</a:t>
            </a:r>
            <a:r>
              <a:rPr lang="nl-NL"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Tips:</a:t>
            </a:r>
          </a:p>
          <a:p>
            <a:pPr marL="171450" indent="-171450">
              <a:buFont typeface="Arial" charset="0"/>
              <a:buChar char="•"/>
            </a:pPr>
            <a:r>
              <a:rPr lang="nl-NL" sz="1200" kern="1200" dirty="0" smtClean="0">
                <a:solidFill>
                  <a:schemeClr val="tx1"/>
                </a:solidFill>
                <a:effectLst/>
                <a:latin typeface="+mn-lt"/>
                <a:ea typeface="+mn-ea"/>
                <a:cs typeface="+mn-cs"/>
              </a:rPr>
              <a:t>Serie </a:t>
            </a:r>
            <a:r>
              <a:rPr lang="nl-NL" sz="1200" i="1" kern="1200" dirty="0" err="1" smtClean="0">
                <a:solidFill>
                  <a:schemeClr val="tx1"/>
                </a:solidFill>
                <a:effectLst/>
                <a:latin typeface="+mn-lt"/>
                <a:ea typeface="+mn-ea"/>
                <a:cs typeface="+mn-cs"/>
              </a:rPr>
              <a:t>Beneath</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the</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roses</a:t>
            </a:r>
            <a:r>
              <a:rPr lang="nl-NL" sz="1200" i="1" kern="1200" dirty="0" smtClean="0">
                <a:solidFill>
                  <a:schemeClr val="tx1"/>
                </a:solidFill>
                <a:effectLst/>
                <a:latin typeface="+mn-lt"/>
                <a:ea typeface="+mn-ea"/>
                <a:cs typeface="+mn-cs"/>
              </a:rPr>
              <a:t> </a:t>
            </a:r>
            <a:r>
              <a:rPr lang="nl-NL" sz="1200" i="0" kern="1200" dirty="0" smtClean="0">
                <a:solidFill>
                  <a:schemeClr val="tx1"/>
                </a:solidFill>
                <a:effectLst/>
                <a:latin typeface="+mn-lt"/>
                <a:ea typeface="+mn-ea"/>
                <a:cs typeface="+mn-cs"/>
              </a:rPr>
              <a:t>alle beelden bij</a:t>
            </a:r>
            <a:r>
              <a:rPr lang="nl-NL" sz="1200" i="0" kern="1200" baseline="0" dirty="0" smtClean="0">
                <a:solidFill>
                  <a:schemeClr val="tx1"/>
                </a:solidFill>
                <a:effectLst/>
                <a:latin typeface="+mn-lt"/>
                <a:ea typeface="+mn-ea"/>
                <a:cs typeface="+mn-cs"/>
              </a:rPr>
              <a:t> elkaar</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u="sng" kern="1200" dirty="0" smtClean="0">
                <a:solidFill>
                  <a:schemeClr val="tx1"/>
                </a:solidFill>
                <a:effectLst/>
                <a:latin typeface="+mn-lt"/>
                <a:ea typeface="+mn-ea"/>
                <a:cs typeface="+mn-cs"/>
                <a:hlinkClick r:id="rId4"/>
              </a:rPr>
              <a:t>http://www.americansuburbx.com/galleries/gregory-crewdson-beneath-the-roses</a:t>
            </a:r>
            <a:r>
              <a:rPr lang="nl-NL" sz="1200" kern="1200" dirty="0" smtClean="0">
                <a:solidFill>
                  <a:schemeClr val="tx1"/>
                </a:solidFill>
                <a:effectLst/>
                <a:latin typeface="+mn-lt"/>
                <a:ea typeface="+mn-ea"/>
                <a:cs typeface="+mn-cs"/>
              </a:rPr>
              <a:t> </a:t>
            </a:r>
          </a:p>
          <a:p>
            <a:endParaRPr lang="nl-NL" sz="1200" kern="1200" dirty="0" smtClean="0">
              <a:solidFill>
                <a:schemeClr val="tx1"/>
              </a:solidFill>
              <a:effectLst/>
              <a:latin typeface="+mn-lt"/>
              <a:ea typeface="+mn-ea"/>
              <a:cs typeface="+mn-cs"/>
            </a:endParaRPr>
          </a:p>
          <a:p>
            <a:pPr marL="171450" indent="-171450">
              <a:buFont typeface="Arial" charset="0"/>
              <a:buChar char="•"/>
            </a:pPr>
            <a:r>
              <a:rPr lang="nl-NL" sz="1200" kern="1200" dirty="0" smtClean="0">
                <a:solidFill>
                  <a:schemeClr val="tx1"/>
                </a:solidFill>
                <a:effectLst/>
                <a:latin typeface="+mn-lt"/>
                <a:ea typeface="+mn-ea"/>
                <a:cs typeface="+mn-cs"/>
              </a:rPr>
              <a:t>Documentaire over </a:t>
            </a:r>
            <a:r>
              <a:rPr lang="nl-NL" sz="1200" kern="1200" dirty="0" err="1" smtClean="0">
                <a:solidFill>
                  <a:schemeClr val="tx1"/>
                </a:solidFill>
                <a:effectLst/>
                <a:latin typeface="+mn-lt"/>
                <a:ea typeface="+mn-ea"/>
                <a:cs typeface="+mn-cs"/>
              </a:rPr>
              <a:t>Gregory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Crewdson</a:t>
            </a:r>
            <a:r>
              <a:rPr lang="nl-NL" sz="1200" kern="1200" dirty="0" smtClean="0">
                <a:solidFill>
                  <a:schemeClr val="tx1"/>
                </a:solidFill>
                <a:effectLst/>
                <a:latin typeface="+mn-lt"/>
                <a:ea typeface="+mn-ea"/>
                <a:cs typeface="+mn-cs"/>
              </a:rPr>
              <a:t> en zijn werkwijze.</a:t>
            </a:r>
          </a:p>
          <a:p>
            <a:pPr marL="0" indent="0">
              <a:buFont typeface="Arial" charset="0"/>
              <a:buNone/>
            </a:pPr>
            <a:endParaRPr lang="nl-NL" sz="1200" u="sng" kern="1200" dirty="0" smtClean="0">
              <a:solidFill>
                <a:schemeClr val="tx1"/>
              </a:solidFill>
              <a:effectLst/>
              <a:latin typeface="+mn-lt"/>
              <a:ea typeface="+mn-ea"/>
              <a:cs typeface="+mn-cs"/>
              <a:hlinkClick r:id="rId5"/>
            </a:endParaRPr>
          </a:p>
          <a:p>
            <a:pPr marL="0" indent="0">
              <a:buFont typeface="Arial" charset="0"/>
              <a:buNone/>
            </a:pPr>
            <a:r>
              <a:rPr lang="nl-NL" sz="1200" u="sng" kern="1200" dirty="0" smtClean="0">
                <a:solidFill>
                  <a:schemeClr val="tx1"/>
                </a:solidFill>
                <a:effectLst/>
                <a:latin typeface="+mn-lt"/>
                <a:ea typeface="+mn-ea"/>
                <a:cs typeface="+mn-cs"/>
                <a:hlinkClick r:id="rId5"/>
              </a:rPr>
              <a:t>https://vimeo.com/user9141599/review/50504417/e356d6fcac</a:t>
            </a:r>
            <a:r>
              <a:rPr lang="nl-NL" sz="1200" kern="1200" dirty="0" smtClean="0">
                <a:solidFill>
                  <a:schemeClr val="tx1"/>
                </a:solidFill>
                <a:effectLst/>
                <a:latin typeface="+mn-lt"/>
                <a:ea typeface="+mn-ea"/>
                <a:cs typeface="+mn-cs"/>
              </a:rPr>
              <a:t> </a:t>
            </a:r>
          </a:p>
          <a:p>
            <a:pPr marL="0" indent="0">
              <a:buFont typeface="Arial" charset="0"/>
              <a:buNone/>
            </a:pPr>
            <a:endParaRPr lang="nl-N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nl-NL" sz="1200" u="sng" kern="1200" dirty="0" smtClean="0">
                <a:solidFill>
                  <a:schemeClr val="tx1"/>
                </a:solidFill>
                <a:effectLst/>
                <a:latin typeface="+mn-lt"/>
                <a:ea typeface="+mn-ea"/>
                <a:cs typeface="+mn-cs"/>
                <a:hlinkClick r:id="rId6"/>
              </a:rPr>
              <a:t>https://www.youtube.com/watch?v=S7CvoTtus34</a:t>
            </a:r>
            <a:r>
              <a:rPr lang="nl-NL"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nl-NL"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nl-NL" sz="1200" u="sng" kern="1200" dirty="0" smtClean="0">
                <a:solidFill>
                  <a:schemeClr val="tx1"/>
                </a:solidFill>
                <a:effectLst/>
                <a:latin typeface="+mn-lt"/>
                <a:ea typeface="+mn-ea"/>
                <a:cs typeface="+mn-cs"/>
                <a:hlinkClick r:id="rId3"/>
              </a:rPr>
              <a:t>http://sthessaysjeongvisual.blogspot.nl</a:t>
            </a:r>
            <a:r>
              <a:rPr lang="nl-NL"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nl-NL" sz="1200" kern="1200" dirty="0" smtClean="0">
              <a:solidFill>
                <a:schemeClr val="tx1"/>
              </a:solidFill>
              <a:effectLst/>
              <a:latin typeface="+mn-lt"/>
              <a:ea typeface="+mn-ea"/>
              <a:cs typeface="+mn-cs"/>
            </a:endParaRPr>
          </a:p>
          <a:p>
            <a:pPr marL="171450" indent="-171450">
              <a:buFont typeface="Arial" charset="0"/>
              <a:buChar char="•"/>
            </a:pP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 </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00573E16-81BD-BF4C-AA88-760DC9243915}" type="slidenum">
              <a:rPr lang="nl-NL" smtClean="0"/>
              <a:t>2</a:t>
            </a:fld>
            <a:endParaRPr lang="nl-NL"/>
          </a:p>
        </p:txBody>
      </p:sp>
    </p:spTree>
    <p:extLst>
      <p:ext uri="{BB962C8B-B14F-4D97-AF65-F5344CB8AC3E}">
        <p14:creationId xmlns:p14="http://schemas.microsoft.com/office/powerpoint/2010/main" val="1726956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Docent:</a:t>
            </a:r>
          </a:p>
          <a:p>
            <a:r>
              <a:rPr lang="nl-NL" dirty="0" smtClean="0"/>
              <a:t>Probeer</a:t>
            </a:r>
            <a:r>
              <a:rPr lang="nl-NL" baseline="0" dirty="0" smtClean="0"/>
              <a:t> om samen met de klas te achterhalen hoe de sfeer in deze foto het best te omschrijven is (in 1 woord) en door welke beeldelementen dit vooral komt. (Ruimte, kleur- en lichtgebruik). </a:t>
            </a:r>
          </a:p>
          <a:p>
            <a:r>
              <a:rPr lang="nl-NL" sz="1000" i="1" baseline="0" dirty="0" smtClean="0"/>
              <a:t>(Zie ingevulde beeldanalyse bij dit beeld onderaan deze pagina en in de bijlagen.) </a:t>
            </a:r>
          </a:p>
          <a:p>
            <a:endParaRPr lang="nl-NL"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sz="1200" b="1" kern="1200" baseline="0" dirty="0" smtClean="0">
                <a:solidFill>
                  <a:schemeClr val="tx1"/>
                </a:solidFill>
                <a:effectLst/>
                <a:latin typeface="+mn-lt"/>
                <a:ea typeface="+mn-ea"/>
                <a:cs typeface="+mn-cs"/>
              </a:rPr>
              <a:t>Vragen voor de leerlingen:</a:t>
            </a:r>
          </a:p>
          <a:p>
            <a:pPr lvl="0"/>
            <a:r>
              <a:rPr lang="nl-NL" sz="1200" b="0" kern="1200" dirty="0" smtClean="0">
                <a:solidFill>
                  <a:schemeClr val="tx1"/>
                </a:solidFill>
                <a:effectLst/>
                <a:latin typeface="+mn-lt"/>
                <a:ea typeface="+mn-ea"/>
                <a:cs typeface="+mn-cs"/>
              </a:rPr>
              <a:t>Hoe zou je de sfeer</a:t>
            </a:r>
            <a:r>
              <a:rPr lang="nl-NL" sz="1200" b="0" kern="1200" baseline="0" dirty="0" smtClean="0">
                <a:solidFill>
                  <a:schemeClr val="tx1"/>
                </a:solidFill>
                <a:effectLst/>
                <a:latin typeface="+mn-lt"/>
                <a:ea typeface="+mn-ea"/>
                <a:cs typeface="+mn-cs"/>
              </a:rPr>
              <a:t> in deze foto kunnen omschrijven? </a:t>
            </a:r>
          </a:p>
          <a:p>
            <a:pPr lvl="0"/>
            <a:endParaRPr lang="nl-NL" sz="1200" b="0" kern="1200" dirty="0" smtClean="0">
              <a:solidFill>
                <a:schemeClr val="tx1"/>
              </a:solidFill>
              <a:effectLst/>
              <a:latin typeface="+mn-lt"/>
              <a:ea typeface="+mn-ea"/>
              <a:cs typeface="+mn-cs"/>
            </a:endParaRPr>
          </a:p>
          <a:p>
            <a:pPr lvl="0"/>
            <a:r>
              <a:rPr lang="nl-NL" sz="1200" b="0" kern="1200" dirty="0" smtClean="0">
                <a:solidFill>
                  <a:schemeClr val="tx1"/>
                </a:solidFill>
                <a:effectLst/>
                <a:latin typeface="+mn-lt"/>
                <a:ea typeface="+mn-ea"/>
                <a:cs typeface="+mn-cs"/>
              </a:rPr>
              <a:t>Waardoor komt het</a:t>
            </a:r>
            <a:r>
              <a:rPr lang="nl-NL" sz="1200" b="0" kern="1200" baseline="0" dirty="0" smtClean="0">
                <a:solidFill>
                  <a:schemeClr val="tx1"/>
                </a:solidFill>
                <a:effectLst/>
                <a:latin typeface="+mn-lt"/>
                <a:ea typeface="+mn-ea"/>
                <a:cs typeface="+mn-cs"/>
              </a:rPr>
              <a:t> dat deze foto die sfeer heeft volgens jou?</a:t>
            </a:r>
            <a:endParaRPr lang="nl-NL" sz="1200" b="0" kern="1200" dirty="0" smtClean="0">
              <a:solidFill>
                <a:schemeClr val="tx1"/>
              </a:solidFill>
              <a:effectLst/>
              <a:latin typeface="+mn-lt"/>
              <a:ea typeface="+mn-ea"/>
              <a:cs typeface="+mn-cs"/>
            </a:endParaRPr>
          </a:p>
          <a:p>
            <a:pPr lvl="0"/>
            <a:endParaRPr lang="nl-NL" sz="1200" b="0" kern="1200" dirty="0" smtClean="0">
              <a:solidFill>
                <a:schemeClr val="tx1"/>
              </a:solidFill>
              <a:effectLst/>
              <a:latin typeface="+mn-lt"/>
              <a:ea typeface="+mn-ea"/>
              <a:cs typeface="+mn-cs"/>
            </a:endParaRPr>
          </a:p>
          <a:p>
            <a:pPr lvl="0"/>
            <a:r>
              <a:rPr lang="nl-NL" sz="1200" b="0" kern="1200" dirty="0" smtClean="0">
                <a:solidFill>
                  <a:schemeClr val="tx1"/>
                </a:solidFill>
                <a:effectLst/>
                <a:latin typeface="+mn-lt"/>
                <a:ea typeface="+mn-ea"/>
                <a:cs typeface="+mn-cs"/>
              </a:rPr>
              <a:t>Omschrijf aan de hand van de beeldaspecten</a:t>
            </a:r>
            <a:r>
              <a:rPr lang="nl-NL" sz="1200" b="0" kern="1200" baseline="0" dirty="0" smtClean="0">
                <a:solidFill>
                  <a:schemeClr val="tx1"/>
                </a:solidFill>
                <a:effectLst/>
                <a:latin typeface="+mn-lt"/>
                <a:ea typeface="+mn-ea"/>
                <a:cs typeface="+mn-cs"/>
              </a:rPr>
              <a:t> hieronder, wat je ziet op de foto. Draagt dit bij aan de sfeer die je ziet op de foto? Wat kun je zeggen over (kleur / licht / ruimte / beweging / gezichtsuitdrukking / lichaamshouding) in deze foto?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dirty="0" smtClean="0">
                <a:solidFill>
                  <a:schemeClr val="tx1"/>
                </a:solidFill>
                <a:effectLst/>
                <a:latin typeface="+mn-lt"/>
                <a:ea typeface="+mn-ea"/>
                <a:cs typeface="+mn-cs"/>
              </a:rPr>
              <a:t>Probeer</a:t>
            </a:r>
            <a:r>
              <a:rPr lang="nl-NL" sz="1200" b="0" kern="1200" baseline="0" dirty="0" smtClean="0">
                <a:solidFill>
                  <a:schemeClr val="tx1"/>
                </a:solidFill>
                <a:effectLst/>
                <a:latin typeface="+mn-lt"/>
                <a:ea typeface="+mn-ea"/>
                <a:cs typeface="+mn-cs"/>
              </a:rPr>
              <a:t> nu in 1 woord de </a:t>
            </a:r>
            <a:r>
              <a:rPr lang="nl-NL" sz="1200" b="0" kern="1200" dirty="0" smtClean="0">
                <a:solidFill>
                  <a:schemeClr val="tx1"/>
                </a:solidFill>
                <a:effectLst/>
                <a:latin typeface="+mn-lt"/>
                <a:ea typeface="+mn-ea"/>
                <a:cs typeface="+mn-cs"/>
              </a:rPr>
              <a:t>sfeer</a:t>
            </a:r>
            <a:r>
              <a:rPr lang="nl-NL" sz="1200" b="0" kern="1200" baseline="0" dirty="0" smtClean="0">
                <a:solidFill>
                  <a:schemeClr val="tx1"/>
                </a:solidFill>
                <a:effectLst/>
                <a:latin typeface="+mn-lt"/>
                <a:ea typeface="+mn-ea"/>
                <a:cs typeface="+mn-cs"/>
              </a:rPr>
              <a:t> in deze foto te omschrijven.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baseline="0" dirty="0" smtClean="0">
                <a:solidFill>
                  <a:schemeClr val="tx1"/>
                </a:solidFill>
                <a:effectLst/>
                <a:latin typeface="+mn-lt"/>
                <a:ea typeface="+mn-ea"/>
                <a:cs typeface="+mn-cs"/>
              </a:rPr>
              <a:t>Opdracht verdieping GL-TL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baseline="0" dirty="0" smtClean="0">
                <a:solidFill>
                  <a:schemeClr val="tx1"/>
                </a:solidFill>
                <a:effectLst/>
                <a:latin typeface="+mn-lt"/>
                <a:ea typeface="+mn-ea"/>
                <a:cs typeface="+mn-cs"/>
              </a:rPr>
              <a:t>Kies een foto uit van </a:t>
            </a:r>
            <a:r>
              <a:rPr lang="nl-NL" sz="1200" b="0" kern="1200" baseline="0" dirty="0" err="1" smtClean="0">
                <a:solidFill>
                  <a:schemeClr val="tx1"/>
                </a:solidFill>
                <a:effectLst/>
                <a:latin typeface="+mn-lt"/>
                <a:ea typeface="+mn-ea"/>
                <a:cs typeface="+mn-cs"/>
              </a:rPr>
              <a:t>Gregory</a:t>
            </a:r>
            <a:r>
              <a:rPr lang="nl-NL" sz="1200" b="0" kern="1200" baseline="0" dirty="0" smtClean="0">
                <a:solidFill>
                  <a:schemeClr val="tx1"/>
                </a:solidFill>
                <a:effectLst/>
                <a:latin typeface="+mn-lt"/>
                <a:ea typeface="+mn-ea"/>
                <a:cs typeface="+mn-cs"/>
              </a:rPr>
              <a:t> </a:t>
            </a:r>
            <a:r>
              <a:rPr lang="nl-NL" sz="1200" b="0" kern="1200" baseline="0" dirty="0" err="1" smtClean="0">
                <a:solidFill>
                  <a:schemeClr val="tx1"/>
                </a:solidFill>
                <a:effectLst/>
                <a:latin typeface="+mn-lt"/>
                <a:ea typeface="+mn-ea"/>
                <a:cs typeface="+mn-cs"/>
              </a:rPr>
              <a:t>Crewdson</a:t>
            </a:r>
            <a:r>
              <a:rPr lang="nl-NL" sz="1200" b="0" kern="1200" baseline="0" dirty="0" smtClean="0">
                <a:solidFill>
                  <a:schemeClr val="tx1"/>
                </a:solidFill>
                <a:effectLst/>
                <a:latin typeface="+mn-lt"/>
                <a:ea typeface="+mn-ea"/>
                <a:cs typeface="+mn-cs"/>
              </a:rPr>
              <a:t> en maak hiervan een beeldanalyse. Gebruik hiervoor het formulier beeldanalyse en de begrippenlijst in de bijlagen.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u="sng" kern="1200" baseline="0" dirty="0" smtClean="0">
                <a:solidFill>
                  <a:schemeClr val="tx1"/>
                </a:solidFill>
                <a:effectLst/>
                <a:latin typeface="+mn-lt"/>
                <a:ea typeface="+mn-ea"/>
                <a:cs typeface="+mn-cs"/>
              </a:rPr>
              <a:t>Variatie</a:t>
            </a:r>
            <a:r>
              <a:rPr lang="nl-NL" sz="1200" b="0" kern="1200" baseline="0" dirty="0" smtClean="0">
                <a:solidFill>
                  <a:schemeClr val="tx1"/>
                </a:solidFill>
                <a:effectLst/>
                <a:latin typeface="+mn-lt"/>
                <a:ea typeface="+mn-ea"/>
                <a:cs typeface="+mn-cs"/>
              </a:rPr>
              <a:t>: kies een foto met een duidelijke sfeer van een bekende fotograaf (een van de fotografen die de docent op het bord schrijft) en maak daarvan een beeldanalyse.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baseline="0" dirty="0" smtClean="0">
                <a:solidFill>
                  <a:schemeClr val="tx1"/>
                </a:solidFill>
                <a:effectLst/>
                <a:latin typeface="+mn-lt"/>
                <a:ea typeface="+mn-ea"/>
                <a:cs typeface="+mn-cs"/>
              </a:rPr>
              <a:t>Voorbeeld beeldanalyse (voor docent):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kern="1200" baseline="0" dirty="0" smtClean="0">
              <a:solidFill>
                <a:schemeClr val="tx1"/>
              </a:solidFill>
              <a:effectLst/>
              <a:latin typeface="+mn-lt"/>
              <a:ea typeface="+mn-ea"/>
              <a:cs typeface="+mn-cs"/>
            </a:endParaRPr>
          </a:p>
          <a:p>
            <a:pPr lvl="0"/>
            <a:r>
              <a:rPr lang="nl-NL" sz="1200" b="1" kern="1200" dirty="0" smtClean="0">
                <a:solidFill>
                  <a:schemeClr val="tx1"/>
                </a:solidFill>
                <a:effectLst/>
                <a:latin typeface="+mn-lt"/>
                <a:ea typeface="+mn-ea"/>
                <a:cs typeface="+mn-cs"/>
              </a:rPr>
              <a:t>Algemene </a:t>
            </a:r>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gegevens</a:t>
            </a:r>
            <a:r>
              <a:rPr lang="nl-NL" sz="1200" kern="1200" dirty="0" smtClean="0">
                <a:solidFill>
                  <a:schemeClr val="tx1"/>
                </a:solidFill>
                <a:effectLst/>
                <a:latin typeface="+mn-lt"/>
                <a:ea typeface="+mn-ea"/>
                <a:cs typeface="+mn-cs"/>
              </a:rPr>
              <a:t>		</a:t>
            </a:r>
          </a:p>
          <a:p>
            <a:pPr lvl="0"/>
            <a:r>
              <a:rPr lang="nl-NL" sz="1200" kern="1200" dirty="0" smtClean="0">
                <a:solidFill>
                  <a:schemeClr val="tx1"/>
                </a:solidFill>
                <a:effectLst/>
                <a:latin typeface="+mn-lt"/>
                <a:ea typeface="+mn-ea"/>
                <a:cs typeface="+mn-cs"/>
              </a:rPr>
              <a:t>Wie heeft de foto gemaakt?</a:t>
            </a:r>
          </a:p>
          <a:p>
            <a:r>
              <a:rPr lang="nl-NL" sz="1200" kern="1200" dirty="0" smtClean="0">
                <a:solidFill>
                  <a:schemeClr val="tx1"/>
                </a:solidFill>
                <a:effectLst/>
                <a:latin typeface="+mn-lt"/>
                <a:ea typeface="+mn-ea"/>
                <a:cs typeface="+mn-cs"/>
              </a:rPr>
              <a:t>					(naam fotograaf / titel foto – fotoserie ): </a:t>
            </a:r>
          </a:p>
          <a:p>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Gregory</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Crewdson</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untitled</a:t>
            </a:r>
            <a:r>
              <a:rPr lang="nl-NL" sz="1200" i="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 </a:t>
            </a:r>
          </a:p>
          <a:p>
            <a:pPr lvl="0"/>
            <a:r>
              <a:rPr lang="nl-NL" sz="1200" kern="1200" dirty="0" smtClean="0">
                <a:solidFill>
                  <a:schemeClr val="tx1"/>
                </a:solidFill>
                <a:effectLst/>
                <a:latin typeface="+mn-lt"/>
                <a:ea typeface="+mn-ea"/>
                <a:cs typeface="+mn-cs"/>
              </a:rPr>
              <a:t>Wat is het voor foto?</a:t>
            </a:r>
          </a:p>
          <a:p>
            <a:r>
              <a:rPr lang="nl-NL" sz="1200" kern="1200" dirty="0" smtClean="0">
                <a:solidFill>
                  <a:schemeClr val="tx1"/>
                </a:solidFill>
                <a:effectLst/>
                <a:latin typeface="+mn-lt"/>
                <a:ea typeface="+mn-ea"/>
                <a:cs typeface="+mn-cs"/>
              </a:rPr>
              <a:t>(autonoom / kunst /portret / mode/ architectuur / landschap / reclame / documentair enz.)</a:t>
            </a:r>
          </a:p>
          <a:p>
            <a:r>
              <a:rPr lang="nl-NL" sz="1200" i="1" kern="1200" dirty="0" smtClean="0">
                <a:solidFill>
                  <a:schemeClr val="tx1"/>
                </a:solidFill>
                <a:effectLst/>
                <a:latin typeface="+mn-lt"/>
                <a:ea typeface="+mn-ea"/>
                <a:cs typeface="+mn-cs"/>
              </a:rPr>
              <a:t>Kunst. Geënsceneerd. Verhalend. Stedelijk landschap. Filmisch.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pPr lvl="0"/>
            <a:r>
              <a:rPr lang="nl-NL" sz="1200" kern="1200" dirty="0" smtClean="0">
                <a:solidFill>
                  <a:schemeClr val="tx1"/>
                </a:solidFill>
                <a:effectLst/>
                <a:latin typeface="+mn-lt"/>
                <a:ea typeface="+mn-ea"/>
                <a:cs typeface="+mn-cs"/>
              </a:rPr>
              <a:t>Waar is de foto gemaakt?</a:t>
            </a:r>
          </a:p>
          <a:p>
            <a:r>
              <a:rPr lang="nl-NL" sz="1200" i="1" kern="1200" dirty="0" smtClean="0">
                <a:solidFill>
                  <a:schemeClr val="tx1"/>
                </a:solidFill>
                <a:effectLst/>
                <a:latin typeface="+mn-lt"/>
                <a:ea typeface="+mn-ea"/>
                <a:cs typeface="+mn-cs"/>
              </a:rPr>
              <a:t>In een klein Amerikaans stadje.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pPr lvl="0"/>
            <a:r>
              <a:rPr lang="nl-NL" sz="1200" kern="1200" dirty="0" smtClean="0">
                <a:solidFill>
                  <a:schemeClr val="tx1"/>
                </a:solidFill>
                <a:effectLst/>
                <a:latin typeface="+mn-lt"/>
                <a:ea typeface="+mn-ea"/>
                <a:cs typeface="+mn-cs"/>
              </a:rPr>
              <a:t>Wanneer is de foto gemaakt?</a:t>
            </a:r>
          </a:p>
          <a:p>
            <a:r>
              <a:rPr lang="nl-NL" sz="1200" kern="1200" dirty="0" smtClean="0">
                <a:solidFill>
                  <a:schemeClr val="tx1"/>
                </a:solidFill>
                <a:effectLst/>
                <a:latin typeface="+mn-lt"/>
                <a:ea typeface="+mn-ea"/>
                <a:cs typeface="+mn-cs"/>
              </a:rPr>
              <a:t>(jaartal)</a:t>
            </a:r>
          </a:p>
          <a:p>
            <a:r>
              <a:rPr lang="nl-NL" sz="1200" i="1" kern="1200" dirty="0" smtClean="0">
                <a:solidFill>
                  <a:schemeClr val="tx1"/>
                </a:solidFill>
                <a:effectLst/>
                <a:latin typeface="+mn-lt"/>
                <a:ea typeface="+mn-ea"/>
                <a:cs typeface="+mn-cs"/>
              </a:rPr>
              <a:t>2004</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pPr lvl="0"/>
            <a:r>
              <a:rPr lang="nl-NL" sz="1200" kern="1200" dirty="0" smtClean="0">
                <a:solidFill>
                  <a:schemeClr val="tx1"/>
                </a:solidFill>
                <a:effectLst/>
                <a:latin typeface="+mn-lt"/>
                <a:ea typeface="+mn-ea"/>
                <a:cs typeface="+mn-cs"/>
              </a:rPr>
              <a:t>Hoe is de foto gemaakt?</a:t>
            </a:r>
          </a:p>
          <a:p>
            <a:r>
              <a:rPr lang="nl-NL" sz="1200" i="1" kern="1200" dirty="0" smtClean="0">
                <a:solidFill>
                  <a:schemeClr val="tx1"/>
                </a:solidFill>
                <a:effectLst/>
                <a:latin typeface="+mn-lt"/>
                <a:ea typeface="+mn-ea"/>
                <a:cs typeface="+mn-cs"/>
              </a:rPr>
              <a:t>Met een technische camera en een enorme crew, op een afgezette locatie waar ieder detail in de foto geënsceneerd is. </a:t>
            </a:r>
            <a:endParaRPr lang="nl-NL" sz="1200"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Waarom is de foto gemaakt?</a:t>
            </a:r>
          </a:p>
          <a:p>
            <a:r>
              <a:rPr lang="nl-NL" sz="1200" kern="1200" dirty="0" smtClean="0">
                <a:solidFill>
                  <a:schemeClr val="tx1"/>
                </a:solidFill>
                <a:effectLst/>
                <a:latin typeface="+mn-lt"/>
                <a:ea typeface="+mn-ea"/>
                <a:cs typeface="+mn-cs"/>
              </a:rPr>
              <a:t>(wat is het doel)</a:t>
            </a:r>
          </a:p>
          <a:p>
            <a:r>
              <a:rPr lang="nl-NL" sz="1200" i="1" kern="1200" dirty="0" smtClean="0">
                <a:solidFill>
                  <a:schemeClr val="tx1"/>
                </a:solidFill>
                <a:effectLst/>
                <a:latin typeface="+mn-lt"/>
                <a:ea typeface="+mn-ea"/>
                <a:cs typeface="+mn-cs"/>
              </a:rPr>
              <a:t>Kunst. Omdat de fotograaf een (eigen) verhaal in beeld wil vertellen ter ‘amusement’. Het heeft geen informatief-, reclame-, of ander doeleinde.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 </a:t>
            </a:r>
          </a:p>
          <a:p>
            <a:pPr lvl="0"/>
            <a:r>
              <a:rPr lang="nl-NL" sz="1200" kern="1200" dirty="0" smtClean="0">
                <a:solidFill>
                  <a:schemeClr val="tx1"/>
                </a:solidFill>
                <a:effectLst/>
                <a:latin typeface="+mn-lt"/>
                <a:ea typeface="+mn-ea"/>
                <a:cs typeface="+mn-cs"/>
              </a:rPr>
              <a:t>Fotoanalyse		VORM</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Wat kan je vertellen over de vormgeving van de foto? Is het een </a:t>
            </a:r>
          </a:p>
          <a:p>
            <a:r>
              <a:rPr lang="nl-NL" sz="1200" kern="1200" dirty="0" smtClean="0">
                <a:solidFill>
                  <a:schemeClr val="tx1"/>
                </a:solidFill>
                <a:effectLst/>
                <a:latin typeface="+mn-lt"/>
                <a:ea typeface="+mn-ea"/>
                <a:cs typeface="+mn-cs"/>
              </a:rPr>
              <a:t>geënsceneerd beeld? Welke beeldaspecten zijn gebruikt?</a:t>
            </a:r>
          </a:p>
          <a:p>
            <a:r>
              <a:rPr lang="nl-NL" sz="1200" kern="1200" dirty="0" smtClean="0">
                <a:solidFill>
                  <a:schemeClr val="tx1"/>
                </a:solidFill>
                <a:effectLst/>
                <a:latin typeface="+mn-lt"/>
                <a:ea typeface="+mn-ea"/>
                <a:cs typeface="+mn-cs"/>
              </a:rPr>
              <a:t>Wat kan je vertellen over de onderstaande aspecten van de foto;</a:t>
            </a:r>
          </a:p>
          <a:p>
            <a:r>
              <a:rPr lang="nl-NL" sz="1200" b="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Licht:</a:t>
            </a:r>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Lichtsoort; daglicht, flitslicht, kunstlicht, hard-, zacht-, diffuus-, gereflecteerd licht / lichtrichting: frontaal-, zij-, tegenlicht, licht van onderaf, - van bovenaf/ spiegeling / reflectie/ hoog of laag contrast tussen licht en donkere delen in het beeld / gevolgen van licht (schaduw).</a:t>
            </a:r>
          </a:p>
          <a:p>
            <a:r>
              <a:rPr lang="nl-NL" sz="1200" kern="1200" dirty="0" smtClean="0">
                <a:solidFill>
                  <a:schemeClr val="tx1"/>
                </a:solidFill>
                <a:effectLst/>
                <a:latin typeface="+mn-lt"/>
                <a:ea typeface="+mn-ea"/>
                <a:cs typeface="+mn-cs"/>
              </a:rPr>
              <a:t>	</a:t>
            </a:r>
          </a:p>
          <a:p>
            <a:r>
              <a:rPr lang="nl-NL" sz="1200" i="1" kern="1200" dirty="0" smtClean="0">
                <a:solidFill>
                  <a:schemeClr val="tx1"/>
                </a:solidFill>
                <a:effectLst/>
                <a:latin typeface="+mn-lt"/>
                <a:ea typeface="+mn-ea"/>
                <a:cs typeface="+mn-cs"/>
              </a:rPr>
              <a:t>Daglicht: schemering. De lucht kleurt blauwig oranje van de zon die net onder is gegaan, het intreden van de nacht. Kunstlicht: de auto en een aantal winkels zijn uitgelicht met kunstlicht (sterke lampen op hoogwerkers buiten beeld); volgens vooropgezet en uitgetekend plan belicht. Het stoplicht staat op oranje (bewust) om het moment te symboliseren tussen twee momenten in (het stilstaande moment voor/na een gebeurtenis die we alleen maar kunnen raden). Het model in de auto is ook belicht met kunstlicht, we zien geen harde schaduwen op haar gezicht, waarschijnlijk is er zacht licht gebruikt. De schaduw onder de auto laat zien dat er een spotlicht van bovenaf is gebruikt dat zorgt voor de harde schaduw onder de auto. De rook in de straat wordt belicht van rechtsboven (lamp op een gebouw). De koplampen van de auto staan (nog) aan, dit geeft de suggestie dat de bestuurder vlak voordat er ‘iets gebeurde’ nog in de auto zat en hiermee over straat reed met de vrouw die op de foto is ‘achtergebleven’ in de auto. Omdat de koplampen nog aanstaan en de deur van de bestuurder nog open is, lijkt het of deze haastig de auto heeft verlaten of in ieder geval niet de moeite heeft genomen om de deur te sluiten of de auto uit te zetten. De motor draait nog. De straten zijn op sommige plekken nat, dat zie je aan de spiegeling van het licht op het wegdek. Dit suggereert dat het geregend heeft hoewel er nauwelijks wolken te zien zijn in de lucht. Het gebruik van licht en schaduw zorgt ervoor dat alle aandacht van de toeschouwer naar de delen in de foto gaat waar de fotograaf deze wil hebben. De binnenkant van de auto en de vrouw zijn erg licht en vallen daarmee op binnen de donkere omgeving. Met licht zijn aandachtspunten in het beeld aangestipt.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r>
              <a:rPr lang="nl-NL" sz="1200" b="1" kern="1200" dirty="0" smtClean="0">
                <a:solidFill>
                  <a:schemeClr val="tx1"/>
                </a:solidFill>
                <a:effectLst/>
                <a:latin typeface="+mn-lt"/>
                <a:ea typeface="+mn-ea"/>
                <a:cs typeface="+mn-cs"/>
              </a:rPr>
              <a:t>Compositie</a:t>
            </a:r>
            <a:r>
              <a:rPr lang="nl-NL" sz="1200" kern="1200" dirty="0" smtClean="0">
                <a:solidFill>
                  <a:schemeClr val="tx1"/>
                </a:solidFill>
                <a:effectLst/>
                <a:latin typeface="+mn-lt"/>
                <a:ea typeface="+mn-ea"/>
                <a:cs typeface="+mn-cs"/>
              </a:rPr>
              <a:t>	Samenhang en volgen van ordening beeldelementen: Symmetrisch, (A) symmetrisch / /statisch, dynamisch/ </a:t>
            </a:r>
            <a:r>
              <a:rPr lang="nl-NL" sz="1200" kern="1200" dirty="0" err="1" smtClean="0">
                <a:solidFill>
                  <a:schemeClr val="tx1"/>
                </a:solidFill>
                <a:effectLst/>
                <a:latin typeface="+mn-lt"/>
                <a:ea typeface="+mn-ea"/>
                <a:cs typeface="+mn-cs"/>
              </a:rPr>
              <a:t>driehoekscompositie</a:t>
            </a:r>
            <a:r>
              <a:rPr lang="nl-NL" sz="1200" kern="1200" dirty="0" smtClean="0">
                <a:solidFill>
                  <a:schemeClr val="tx1"/>
                </a:solidFill>
                <a:effectLst/>
                <a:latin typeface="+mn-lt"/>
                <a:ea typeface="+mn-ea"/>
                <a:cs typeface="+mn-cs"/>
              </a:rPr>
              <a:t>, overall- compositie, </a:t>
            </a:r>
            <a:r>
              <a:rPr lang="nl-NL" sz="1200" kern="1200" dirty="0" err="1" smtClean="0">
                <a:solidFill>
                  <a:schemeClr val="tx1"/>
                </a:solidFill>
                <a:effectLst/>
                <a:latin typeface="+mn-lt"/>
                <a:ea typeface="+mn-ea"/>
                <a:cs typeface="+mn-cs"/>
              </a:rPr>
              <a:t>centraalcompositie</a:t>
            </a:r>
            <a:r>
              <a:rPr lang="nl-NL" sz="1200" kern="1200" dirty="0" smtClean="0">
                <a:solidFill>
                  <a:schemeClr val="tx1"/>
                </a:solidFill>
                <a:effectLst/>
                <a:latin typeface="+mn-lt"/>
                <a:ea typeface="+mn-ea"/>
                <a:cs typeface="+mn-cs"/>
              </a:rPr>
              <a:t> / kader en afstand: close- up, medium, totaal.  </a:t>
            </a:r>
          </a:p>
          <a:p>
            <a:r>
              <a:rPr lang="nl-NL" sz="1200" kern="1200" dirty="0" smtClean="0">
                <a:solidFill>
                  <a:schemeClr val="tx1"/>
                </a:solidFill>
                <a:effectLst/>
                <a:latin typeface="+mn-lt"/>
                <a:ea typeface="+mn-ea"/>
                <a:cs typeface="+mn-cs"/>
              </a:rPr>
              <a:t>	</a:t>
            </a:r>
            <a:br>
              <a:rPr lang="nl-NL" sz="1200" kern="1200" dirty="0" smtClean="0">
                <a:solidFill>
                  <a:schemeClr val="tx1"/>
                </a:solidFill>
                <a:effectLst/>
                <a:latin typeface="+mn-lt"/>
                <a:ea typeface="+mn-ea"/>
                <a:cs typeface="+mn-cs"/>
              </a:rPr>
            </a:br>
            <a:r>
              <a:rPr lang="nl-NL" sz="1200" i="1" kern="1200" dirty="0" smtClean="0">
                <a:solidFill>
                  <a:schemeClr val="tx1"/>
                </a:solidFill>
                <a:effectLst/>
                <a:latin typeface="+mn-lt"/>
                <a:ea typeface="+mn-ea"/>
                <a:cs typeface="+mn-cs"/>
              </a:rPr>
              <a:t>De compositie zorgt ervoor dat alle aandacht naar de auto in het midden van het beeld geleid wordt. De lijnen op het wegdek en de lijnen van de stoplichten ‘wijzen’ richting de auto. Het is een totaalshot / overzichtsfoto van de straat. De gebouwen links en recht worden afgesneden waardoor we het gevoel krijgen dat de straten buiten beeld doorlopen. De visuele lijnen van de straat lopen naar het verdwijnpunt rechts in het midden. De blik van de kijker wordt door deze visuele lijnen de straat in getrokken waar de mist opdoemt. De compositie is a- symmetrisch waardoor het redelijk ‘statische’ beeld (door de aanwezigheid van veel horizontale en verticale lijnen) interessant blijft om naar te kijken. De auto staat schuin, waardoor dit deel van het beeld dynamisch is en de aandacht trekt binnen de horizontale en verticale lijnen van de gebouwen. De gebouwen zorgen voor ritme in het beeld. Er is sprake van een redelijk centrale compositie waarbij alle elementen gericht lijken te zijn op het midden van het beeld, het aandachtspunt, de auto.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r>
              <a:rPr lang="nl-NL" sz="1200" b="1" kern="1200" dirty="0" smtClean="0">
                <a:solidFill>
                  <a:schemeClr val="tx1"/>
                </a:solidFill>
                <a:effectLst/>
                <a:latin typeface="+mn-lt"/>
                <a:ea typeface="+mn-ea"/>
                <a:cs typeface="+mn-cs"/>
              </a:rPr>
              <a:t>Kleur:</a:t>
            </a:r>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Koude of koele kleuren / warme kleuren /complementaire kleuren / verzadigde-, onverzadigde kleuren / kleurassociatie / zwart- wit / kleurhelderheid / kleurcontrasten: kleur-tegen-kleur, licht-donker, koud-warm, complementair contrast. </a:t>
            </a:r>
          </a:p>
          <a:p>
            <a:endParaRPr lang="nl-NL" sz="1200" i="1"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Er is vooral gebruik gemaakt van onverzadigde kleuren (gemengd met zwart en wit). De kleuren zwakken hierdoor af, wat het gehele beeld een grimmige, grauwe sfeer geeft. De schemerlucht in de achtergrond kleurt blauwig (koude kleur)-oranje(warme kleur) door de ondergaande zon, hier zit een complementair contrast in dat ervoor zorgt dat de kleuren elkaar versterken. Het stoplicht is oranje en de verlichting in de straat is oranje/gelig, de blauwige omgeving en het oranje kunstlicht versterken elkaar. De kleuren van de schemering associëren we met het eindigen van de dag, de tussenfase tussen dag en nacht. Dit past bij het beeld omdat het moment ook een tussenfase is tussen wat er gebeurd is en wat er gaat gebeuren. Dit zorgt zowel inhoudelijk als in vorm voor spanning in het beeld.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r>
              <a:rPr lang="nl-NL" sz="1200" b="1" kern="1200" dirty="0" smtClean="0">
                <a:solidFill>
                  <a:schemeClr val="tx1"/>
                </a:solidFill>
                <a:effectLst/>
                <a:latin typeface="+mn-lt"/>
                <a:ea typeface="+mn-ea"/>
                <a:cs typeface="+mn-cs"/>
              </a:rPr>
              <a:t>Ruimte:</a:t>
            </a:r>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Standpunt: vogelvlucht-, neutraal-, kikkerperspectief / 2d-3d / ruimtesuggestie door: groot – klein, overlapping, afsnijding, lijnperspectief, kleurperspectief.</a:t>
            </a:r>
          </a:p>
          <a:p>
            <a:r>
              <a:rPr lang="nl-NL" sz="1200" kern="1200" dirty="0" smtClean="0">
                <a:solidFill>
                  <a:schemeClr val="tx1"/>
                </a:solidFill>
                <a:effectLst/>
                <a:latin typeface="+mn-lt"/>
                <a:ea typeface="+mn-ea"/>
                <a:cs typeface="+mn-cs"/>
              </a:rPr>
              <a:t>	</a:t>
            </a:r>
          </a:p>
          <a:p>
            <a:r>
              <a:rPr lang="nl-NL" sz="1200" i="1" kern="1200" dirty="0" smtClean="0">
                <a:solidFill>
                  <a:schemeClr val="tx1"/>
                </a:solidFill>
                <a:effectLst/>
                <a:latin typeface="+mn-lt"/>
                <a:ea typeface="+mn-ea"/>
                <a:cs typeface="+mn-cs"/>
              </a:rPr>
              <a:t>We zien het dak van de auto, daardoor weten we dat de foto van bovenaf is genomen en we dus een vogelvluchtperspectief hebben. We kijken neer op de auto en de vrouw. De auto staat middenin de ‘lege’ ruimte. Dit maakt de auto eenzaam en verlaten in de lege ruimte. De visuele lijnen in het beeld leiden naar de auto (zie compositie) en het verdwijnpunt van leidt de blik van de kijker door de mist de lege straat in achter de auto.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 </a:t>
            </a:r>
          </a:p>
          <a:p>
            <a:r>
              <a:rPr lang="nl-NL" sz="1200" b="1" kern="1200" dirty="0" smtClean="0">
                <a:solidFill>
                  <a:schemeClr val="tx1"/>
                </a:solidFill>
                <a:effectLst/>
                <a:latin typeface="+mn-lt"/>
                <a:ea typeface="+mn-ea"/>
                <a:cs typeface="+mn-cs"/>
              </a:rPr>
              <a:t>Beweging:</a:t>
            </a:r>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bewegingssuggestie; bewegend beeld, statisch- dynamisch. </a:t>
            </a:r>
          </a:p>
          <a:p>
            <a:endParaRPr lang="nl-NL" sz="1200" i="0"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Het beeld is statisch door de vele horizontale en verticale lijnen in het beeld. De schuine lijnen zorgen voor de dynamiek in het beeld. De lijnen op de weg linksonder in beeld, de rechte lijnen op het wegdek en de lijnen van de stiplichten, trekken het oog van de toeschouwer in de richting van de auto welke schuin in beeld staat en hierdoor voor dynamiek zorgt en de aandacht trekt in contrast tot de horizontale en verticale lijnen van de gebouwen en wegen in de straat.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r>
              <a:rPr lang="nl-NL" sz="1200" b="1" kern="1200" dirty="0" smtClean="0">
                <a:solidFill>
                  <a:schemeClr val="tx1"/>
                </a:solidFill>
                <a:effectLst/>
                <a:latin typeface="+mn-lt"/>
                <a:ea typeface="+mn-ea"/>
                <a:cs typeface="+mn-cs"/>
              </a:rPr>
              <a:t>Presentatie</a:t>
            </a:r>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Hoe en waar is het werk gepresenteerd? Digitaal / papier / boek / website / tijdschrift/ billboard / enz.</a:t>
            </a:r>
          </a:p>
          <a:p>
            <a:endParaRPr lang="nl-NL" sz="1200" b="1" i="0"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Onder andere in boekvorm, op groot formaat en als prints in musea (groot formaat).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r>
              <a:rPr lang="nl-NL" sz="1200" b="1" kern="1200" dirty="0" smtClean="0">
                <a:solidFill>
                  <a:schemeClr val="tx1"/>
                </a:solidFill>
                <a:effectLst/>
                <a:latin typeface="+mn-lt"/>
                <a:ea typeface="+mn-ea"/>
                <a:cs typeface="+mn-cs"/>
              </a:rPr>
              <a:t>Bewerking</a:t>
            </a:r>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Welke (zichtbare) (computer)bewerkingen zijn gemaakt?</a:t>
            </a:r>
          </a:p>
          <a:p>
            <a:r>
              <a:rPr lang="nl-NL" sz="1200" kern="1200" dirty="0" smtClean="0">
                <a:solidFill>
                  <a:schemeClr val="tx1"/>
                </a:solidFill>
                <a:effectLst/>
                <a:latin typeface="+mn-lt"/>
                <a:ea typeface="+mn-ea"/>
                <a:cs typeface="+mn-cs"/>
              </a:rPr>
              <a:t>	</a:t>
            </a:r>
          </a:p>
          <a:p>
            <a:r>
              <a:rPr lang="nl-NL" sz="1200" i="1" kern="1200" dirty="0" smtClean="0">
                <a:solidFill>
                  <a:schemeClr val="tx1"/>
                </a:solidFill>
                <a:effectLst/>
                <a:latin typeface="+mn-lt"/>
                <a:ea typeface="+mn-ea"/>
                <a:cs typeface="+mn-cs"/>
              </a:rPr>
              <a:t>We kunnen alleen raden welke bewerkingen zijn gedaan in dit beeld. Naar alle waarschijnlijkheid zijn meerdere foto’s gebruikt om tot dit beeld te komen en is het dus een samengesteld beeld waarbij bijvoorbeeld de goed- belichte lucht uit de ene foto is gecombineerd met een deel uit de foto waarop de persoon in de auto goed belicht is enz. Delen van de foto zijn waarschijnlijk geretoucheerd, lichter en donkerder gemaakt op bepaalde plaatsen en de kleuren zullen in </a:t>
            </a:r>
            <a:r>
              <a:rPr lang="nl-NL" sz="1200" i="1" kern="1200" dirty="0" err="1" smtClean="0">
                <a:solidFill>
                  <a:schemeClr val="tx1"/>
                </a:solidFill>
                <a:effectLst/>
                <a:latin typeface="+mn-lt"/>
                <a:ea typeface="+mn-ea"/>
                <a:cs typeface="+mn-cs"/>
              </a:rPr>
              <a:t>photoshop</a:t>
            </a:r>
            <a:r>
              <a:rPr lang="nl-NL" sz="1200" i="1" kern="1200" dirty="0" smtClean="0">
                <a:solidFill>
                  <a:schemeClr val="tx1"/>
                </a:solidFill>
                <a:effectLst/>
                <a:latin typeface="+mn-lt"/>
                <a:ea typeface="+mn-ea"/>
                <a:cs typeface="+mn-cs"/>
              </a:rPr>
              <a:t> versterkt/afgezwakt zijn. </a:t>
            </a:r>
            <a:endParaRPr lang="nl-NL" sz="1200"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pPr lvl="0"/>
            <a:r>
              <a:rPr lang="nl-NL" sz="1200" b="1" kern="1200" dirty="0" smtClean="0">
                <a:solidFill>
                  <a:schemeClr val="tx1"/>
                </a:solidFill>
                <a:effectLst/>
                <a:latin typeface="+mn-lt"/>
                <a:ea typeface="+mn-ea"/>
                <a:cs typeface="+mn-cs"/>
              </a:rPr>
              <a:t>Fotoanalyse		INHOUD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pPr lvl="0"/>
            <a:r>
              <a:rPr lang="nl-NL" sz="1200" kern="1200" dirty="0" smtClean="0">
                <a:solidFill>
                  <a:schemeClr val="tx1"/>
                </a:solidFill>
                <a:effectLst/>
                <a:latin typeface="+mn-lt"/>
                <a:ea typeface="+mn-ea"/>
                <a:cs typeface="+mn-cs"/>
              </a:rPr>
              <a:t>Welk verhaal vertelt de foto?</a:t>
            </a:r>
          </a:p>
          <a:p>
            <a:r>
              <a:rPr lang="nl-NL" sz="1200" i="1" kern="1200" dirty="0" smtClean="0">
                <a:solidFill>
                  <a:schemeClr val="tx1"/>
                </a:solidFill>
                <a:effectLst/>
                <a:latin typeface="+mn-lt"/>
                <a:ea typeface="+mn-ea"/>
                <a:cs typeface="+mn-cs"/>
              </a:rPr>
              <a:t>De foto vertelt een verhaal dat wij niet te zien krijgen. De auto staat in een verlaten straat waar geen leven te bekennen is. De lichten van de auto staan aan en er zit een vrouw in, de deur staat open. Dit suggereert dat er een bestuurder is geweest die haastig de auto heeft verlaten, maar wie deze persoon is en waar die nu is, weten we niet. De vrouw lijkt te zijn achtergelaten. Er ontstaat een mysterieus, desolaat, surrealistisch, verontrustend, emotioneel geladen beeld met een grimmige sfeer.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pPr lvl="0"/>
            <a:r>
              <a:rPr lang="nl-NL" sz="1200" kern="1200" dirty="0" smtClean="0">
                <a:solidFill>
                  <a:schemeClr val="tx1"/>
                </a:solidFill>
                <a:effectLst/>
                <a:latin typeface="+mn-lt"/>
                <a:ea typeface="+mn-ea"/>
                <a:cs typeface="+mn-cs"/>
              </a:rPr>
              <a:t>Onder welk genre valt het beeld?</a:t>
            </a:r>
          </a:p>
          <a:p>
            <a:r>
              <a:rPr lang="nl-NL" sz="1200" kern="1200" dirty="0" smtClean="0">
                <a:solidFill>
                  <a:schemeClr val="tx1"/>
                </a:solidFill>
                <a:effectLst/>
                <a:latin typeface="+mn-lt"/>
                <a:ea typeface="+mn-ea"/>
                <a:cs typeface="+mn-cs"/>
              </a:rPr>
              <a:t>(kunst / toegepast; portret / mode / architectuur / reclame / landschap / documentair enz.)</a:t>
            </a:r>
          </a:p>
          <a:p>
            <a:r>
              <a:rPr lang="nl-NL" sz="1200" i="1" kern="1200" dirty="0" smtClean="0">
                <a:solidFill>
                  <a:schemeClr val="tx1"/>
                </a:solidFill>
                <a:effectLst/>
                <a:latin typeface="+mn-lt"/>
                <a:ea typeface="+mn-ea"/>
                <a:cs typeface="+mn-cs"/>
              </a:rPr>
              <a:t>Kunst. Geënsceneerd. Verhalend.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pPr lvl="0"/>
            <a:r>
              <a:rPr lang="nl-NL" sz="1200" kern="1200" dirty="0" smtClean="0">
                <a:solidFill>
                  <a:schemeClr val="tx1"/>
                </a:solidFill>
                <a:effectLst/>
                <a:latin typeface="+mn-lt"/>
                <a:ea typeface="+mn-ea"/>
                <a:cs typeface="+mn-cs"/>
              </a:rPr>
              <a:t>Waar ligt de nadruk in het verhaal van de foto?</a:t>
            </a:r>
          </a:p>
          <a:p>
            <a:r>
              <a:rPr lang="nl-NL" sz="1200" i="1" kern="1200" dirty="0" smtClean="0">
                <a:solidFill>
                  <a:schemeClr val="tx1"/>
                </a:solidFill>
                <a:effectLst/>
                <a:latin typeface="+mn-lt"/>
                <a:ea typeface="+mn-ea"/>
                <a:cs typeface="+mn-cs"/>
              </a:rPr>
              <a:t>De eenzaam achtergelaten vrouw in de auto.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pPr lvl="0"/>
            <a:r>
              <a:rPr lang="nl-NL" sz="1200" kern="1200" dirty="0" smtClean="0">
                <a:solidFill>
                  <a:schemeClr val="tx1"/>
                </a:solidFill>
                <a:effectLst/>
                <a:latin typeface="+mn-lt"/>
                <a:ea typeface="+mn-ea"/>
                <a:cs typeface="+mn-cs"/>
              </a:rPr>
              <a:t>Wat is het onderwerp van de foto?</a:t>
            </a:r>
          </a:p>
          <a:p>
            <a:r>
              <a:rPr lang="nl-NL" sz="1200" i="1" kern="1200" dirty="0" smtClean="0">
                <a:solidFill>
                  <a:schemeClr val="tx1"/>
                </a:solidFill>
                <a:effectLst/>
                <a:latin typeface="+mn-lt"/>
                <a:ea typeface="+mn-ea"/>
                <a:cs typeface="+mn-cs"/>
              </a:rPr>
              <a:t>De vrouw in de auto.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pPr lvl="0"/>
            <a:r>
              <a:rPr lang="nl-NL" sz="1200" kern="1200" dirty="0" smtClean="0">
                <a:solidFill>
                  <a:schemeClr val="tx1"/>
                </a:solidFill>
                <a:effectLst/>
                <a:latin typeface="+mn-lt"/>
                <a:ea typeface="+mn-ea"/>
                <a:cs typeface="+mn-cs"/>
              </a:rPr>
              <a:t>Wat is het thema van de foto?</a:t>
            </a:r>
          </a:p>
          <a:p>
            <a:r>
              <a:rPr lang="nl-NL" sz="1200" i="1" kern="1200" dirty="0" smtClean="0">
                <a:solidFill>
                  <a:schemeClr val="tx1"/>
                </a:solidFill>
                <a:effectLst/>
                <a:latin typeface="+mn-lt"/>
                <a:ea typeface="+mn-ea"/>
                <a:cs typeface="+mn-cs"/>
              </a:rPr>
              <a:t>Eenzaamheid / verlaten.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pPr lvl="0"/>
            <a:r>
              <a:rPr lang="nl-NL" sz="1200" kern="1200" dirty="0" smtClean="0">
                <a:solidFill>
                  <a:schemeClr val="tx1"/>
                </a:solidFill>
                <a:effectLst/>
                <a:latin typeface="+mn-lt"/>
                <a:ea typeface="+mn-ea"/>
                <a:cs typeface="+mn-cs"/>
              </a:rPr>
              <a:t>Welke sfeer heeft de foto? Welk gevoel roept het op?</a:t>
            </a:r>
          </a:p>
          <a:p>
            <a:r>
              <a:rPr lang="nl-NL" sz="1200" i="1" kern="1200" dirty="0" smtClean="0">
                <a:solidFill>
                  <a:schemeClr val="tx1"/>
                </a:solidFill>
                <a:effectLst/>
                <a:latin typeface="+mn-lt"/>
                <a:ea typeface="+mn-ea"/>
                <a:cs typeface="+mn-cs"/>
              </a:rPr>
              <a:t>Surrealistisch (of duister / grimmig).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pPr lvl="0"/>
            <a:r>
              <a:rPr lang="nl-NL" sz="1200" kern="1200" dirty="0" smtClean="0">
                <a:solidFill>
                  <a:schemeClr val="tx1"/>
                </a:solidFill>
                <a:effectLst/>
                <a:latin typeface="+mn-lt"/>
                <a:ea typeface="+mn-ea"/>
                <a:cs typeface="+mn-cs"/>
              </a:rPr>
              <a:t>Symbolisch		</a:t>
            </a:r>
          </a:p>
          <a:p>
            <a:pPr lvl="0"/>
            <a:r>
              <a:rPr lang="nl-NL" sz="1200" kern="1200" dirty="0" smtClean="0">
                <a:solidFill>
                  <a:schemeClr val="tx1"/>
                </a:solidFill>
                <a:effectLst/>
                <a:latin typeface="+mn-lt"/>
                <a:ea typeface="+mn-ea"/>
                <a:cs typeface="+mn-cs"/>
              </a:rPr>
              <a:t>Wat is de betekenis van de foto? Wat leert de foto jou?</a:t>
            </a:r>
          </a:p>
          <a:p>
            <a:r>
              <a:rPr lang="nl-NL" sz="1200" i="1" kern="1200" dirty="0" smtClean="0">
                <a:solidFill>
                  <a:schemeClr val="tx1"/>
                </a:solidFill>
                <a:effectLst/>
                <a:latin typeface="+mn-lt"/>
                <a:ea typeface="+mn-ea"/>
                <a:cs typeface="+mn-cs"/>
              </a:rPr>
              <a:t>De foto(graaf) laat je nadenken over wat er gebeurd kan zijn. </a:t>
            </a:r>
            <a:endParaRPr lang="nl-NL" sz="1200" kern="1200" dirty="0" smtClean="0">
              <a:solidFill>
                <a:schemeClr val="tx1"/>
              </a:solidFill>
              <a:effectLst/>
              <a:latin typeface="+mn-lt"/>
              <a:ea typeface="+mn-ea"/>
              <a:cs typeface="+mn-cs"/>
            </a:endParaRPr>
          </a:p>
          <a:p>
            <a:pPr lvl="0"/>
            <a:endParaRPr lang="nl-NL" sz="1200" kern="1200" dirty="0" smtClean="0">
              <a:solidFill>
                <a:schemeClr val="tx1"/>
              </a:solidFill>
              <a:effectLst/>
              <a:latin typeface="+mn-lt"/>
              <a:ea typeface="+mn-ea"/>
              <a:cs typeface="+mn-cs"/>
            </a:endParaRPr>
          </a:p>
          <a:p>
            <a:pPr lvl="0"/>
            <a:r>
              <a:rPr lang="nl-NL" sz="1200" b="1" kern="1200" dirty="0" smtClean="0">
                <a:solidFill>
                  <a:schemeClr val="tx1"/>
                </a:solidFill>
                <a:effectLst/>
                <a:latin typeface="+mn-lt"/>
                <a:ea typeface="+mn-ea"/>
                <a:cs typeface="+mn-cs"/>
              </a:rPr>
              <a:t>De kijker</a:t>
            </a:r>
            <a:r>
              <a:rPr lang="nl-NL" sz="1200" kern="1200" dirty="0" smtClean="0">
                <a:solidFill>
                  <a:schemeClr val="tx1"/>
                </a:solidFill>
                <a:effectLst/>
                <a:latin typeface="+mn-lt"/>
                <a:ea typeface="+mn-ea"/>
                <a:cs typeface="+mn-cs"/>
              </a:rPr>
              <a:t>		</a:t>
            </a:r>
          </a:p>
          <a:p>
            <a:pPr lvl="0"/>
            <a:r>
              <a:rPr lang="nl-NL" sz="1200" kern="1200" dirty="0" smtClean="0">
                <a:solidFill>
                  <a:schemeClr val="tx1"/>
                </a:solidFill>
                <a:effectLst/>
                <a:latin typeface="+mn-lt"/>
                <a:ea typeface="+mn-ea"/>
                <a:cs typeface="+mn-cs"/>
              </a:rPr>
              <a:t>Beschrijf welk effect de foto heeft op jou als kijker.</a:t>
            </a:r>
          </a:p>
          <a:p>
            <a:r>
              <a:rPr lang="nl-NL" sz="1200" i="1" kern="1200" dirty="0" smtClean="0">
                <a:solidFill>
                  <a:schemeClr val="tx1"/>
                </a:solidFill>
                <a:effectLst/>
                <a:latin typeface="+mn-lt"/>
                <a:ea typeface="+mn-ea"/>
                <a:cs typeface="+mn-cs"/>
              </a:rPr>
              <a:t>De fotograaf doet een beroep op de verbeelding van de toeschouwer. Hij laat je achter met vragen en een onbehaaglijk gevoel.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pPr lvl="0"/>
            <a:r>
              <a:rPr lang="nl-NL" sz="1200" kern="1200" dirty="0" smtClean="0">
                <a:solidFill>
                  <a:schemeClr val="tx1"/>
                </a:solidFill>
                <a:effectLst/>
                <a:latin typeface="+mn-lt"/>
                <a:ea typeface="+mn-ea"/>
                <a:cs typeface="+mn-cs"/>
              </a:rPr>
              <a:t>Breng dit in verband met de bedoeling die de maker van de foto had. </a:t>
            </a:r>
          </a:p>
          <a:p>
            <a:r>
              <a:rPr lang="nl-NL" sz="1200" i="1" kern="1200" dirty="0" smtClean="0">
                <a:solidFill>
                  <a:schemeClr val="tx1"/>
                </a:solidFill>
                <a:effectLst/>
                <a:latin typeface="+mn-lt"/>
                <a:ea typeface="+mn-ea"/>
                <a:cs typeface="+mn-cs"/>
              </a:rPr>
              <a:t>De fotograaf wil een film(scene) vatten in 1 enkel beeld. Hij doet dit door de toeschouwer allemaal aanwijzingen te geven van een gebeurtenis die we niet zien, we maken hierdoor zelf de film in onze verbeelding. Hij laat je achter met een onopgeloste vraag waarop je het antwoord tracht te vinden.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pPr lvl="0"/>
            <a:r>
              <a:rPr lang="nl-NL" sz="1200" kern="1200" dirty="0" smtClean="0">
                <a:solidFill>
                  <a:schemeClr val="tx1"/>
                </a:solidFill>
                <a:effectLst/>
                <a:latin typeface="+mn-lt"/>
                <a:ea typeface="+mn-ea"/>
                <a:cs typeface="+mn-cs"/>
              </a:rPr>
              <a:t>Heb je een bepaalde context nodig om de foto te begrijpen? (actuele gebeurtenissen / bepaalde subcultuur / politieke context enz.)</a:t>
            </a:r>
          </a:p>
          <a:p>
            <a:r>
              <a:rPr lang="nl-NL" sz="1200" kern="1200" dirty="0" smtClean="0">
                <a:solidFill>
                  <a:schemeClr val="tx1"/>
                </a:solidFill>
                <a:effectLst/>
                <a:latin typeface="+mn-lt"/>
                <a:ea typeface="+mn-ea"/>
                <a:cs typeface="+mn-cs"/>
              </a:rPr>
              <a:t> </a:t>
            </a:r>
          </a:p>
          <a:p>
            <a:r>
              <a:rPr lang="nl-NL" sz="1200" i="1" kern="1200" dirty="0" err="1" smtClean="0">
                <a:solidFill>
                  <a:schemeClr val="tx1"/>
                </a:solidFill>
                <a:effectLst/>
                <a:latin typeface="+mn-lt"/>
                <a:ea typeface="+mn-ea"/>
                <a:cs typeface="+mn-cs"/>
              </a:rPr>
              <a:t>Gregory</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Crewdson</a:t>
            </a:r>
            <a:r>
              <a:rPr lang="nl-NL" sz="1200" i="1" kern="1200" dirty="0" smtClean="0">
                <a:solidFill>
                  <a:schemeClr val="tx1"/>
                </a:solidFill>
                <a:effectLst/>
                <a:latin typeface="+mn-lt"/>
                <a:ea typeface="+mn-ea"/>
                <a:cs typeface="+mn-cs"/>
              </a:rPr>
              <a:t> heeft zich laten inspireren door filmregisseurs zoals David Lynch en zijn werk vertoont veel overeenkomsten met werken van de schilder Edward Hopper (welke een inspiratiebron was voor o.a. David Lynch).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pPr lvl="0"/>
            <a:r>
              <a:rPr lang="nl-NL" sz="1200" kern="1200" dirty="0" smtClean="0">
                <a:solidFill>
                  <a:schemeClr val="tx1"/>
                </a:solidFill>
                <a:effectLst/>
                <a:latin typeface="+mn-lt"/>
                <a:ea typeface="+mn-ea"/>
                <a:cs typeface="+mn-cs"/>
              </a:rPr>
              <a:t>Mening		</a:t>
            </a:r>
          </a:p>
          <a:p>
            <a:pPr lvl="0"/>
            <a:r>
              <a:rPr lang="nl-NL" sz="1200" kern="1200" dirty="0" smtClean="0">
                <a:solidFill>
                  <a:schemeClr val="tx1"/>
                </a:solidFill>
                <a:effectLst/>
                <a:latin typeface="+mn-lt"/>
                <a:ea typeface="+mn-ea"/>
                <a:cs typeface="+mn-cs"/>
              </a:rPr>
              <a:t>Wat is jouw eigen mening over de foto? Onderbouw je mening met duidelijke argumenten. (Vermijd woorden als ‘mooi’). </a:t>
            </a:r>
          </a:p>
          <a:p>
            <a:r>
              <a:rPr lang="nl-NL" sz="1200" i="1" kern="1200" dirty="0" smtClean="0">
                <a:solidFill>
                  <a:schemeClr val="tx1"/>
                </a:solidFill>
                <a:effectLst/>
                <a:latin typeface="+mn-lt"/>
                <a:ea typeface="+mn-ea"/>
                <a:cs typeface="+mn-cs"/>
              </a:rPr>
              <a:t>Zelf invullen.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kern="1200" baseline="0" dirty="0" smtClean="0">
              <a:solidFill>
                <a:schemeClr val="tx1"/>
              </a:solidFill>
              <a:effectLst/>
              <a:latin typeface="+mn-lt"/>
              <a:ea typeface="+mn-ea"/>
              <a:cs typeface="+mn-cs"/>
            </a:endParaRPr>
          </a:p>
          <a:p>
            <a:endParaRPr lang="nl-NL" baseline="0" dirty="0" smtClean="0"/>
          </a:p>
        </p:txBody>
      </p:sp>
      <p:sp>
        <p:nvSpPr>
          <p:cNvPr id="4" name="Tijdelijke aanduiding voor dianummer 3"/>
          <p:cNvSpPr>
            <a:spLocks noGrp="1"/>
          </p:cNvSpPr>
          <p:nvPr>
            <p:ph type="sldNum" sz="quarter" idx="10"/>
          </p:nvPr>
        </p:nvSpPr>
        <p:spPr/>
        <p:txBody>
          <a:bodyPr/>
          <a:lstStyle/>
          <a:p>
            <a:fld id="{00573E16-81BD-BF4C-AA88-760DC9243915}" type="slidenum">
              <a:rPr lang="nl-NL" smtClean="0"/>
              <a:t>3</a:t>
            </a:fld>
            <a:endParaRPr lang="nl-NL"/>
          </a:p>
        </p:txBody>
      </p:sp>
    </p:spTree>
    <p:extLst>
      <p:ext uri="{BB962C8B-B14F-4D97-AF65-F5344CB8AC3E}">
        <p14:creationId xmlns:p14="http://schemas.microsoft.com/office/powerpoint/2010/main" val="1626276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smtClean="0"/>
              <a:t>‘ De </a:t>
            </a:r>
            <a:r>
              <a:rPr lang="nl-NL" b="1" i="1" dirty="0" smtClean="0"/>
              <a:t>duister</a:t>
            </a:r>
            <a:r>
              <a:rPr lang="nl-NL" i="1" dirty="0" smtClean="0"/>
              <a:t>e, </a:t>
            </a:r>
            <a:r>
              <a:rPr lang="nl-NL" b="1" i="1" dirty="0" smtClean="0"/>
              <a:t>surrealistisch</a:t>
            </a:r>
            <a:r>
              <a:rPr lang="nl-NL" i="1" dirty="0" smtClean="0"/>
              <a:t>e fantasie op deze foto zou zo uit een film van David Lynch of Steven Spielberg</a:t>
            </a:r>
            <a:r>
              <a:rPr lang="nl-NL" i="1" baseline="0" dirty="0" smtClean="0"/>
              <a:t> kunnen komen. Hij is echter speciaal geënsceneerd voor wat </a:t>
            </a:r>
            <a:r>
              <a:rPr lang="nl-NL" i="1" baseline="0" dirty="0" err="1" smtClean="0"/>
              <a:t>Crewdson</a:t>
            </a:r>
            <a:r>
              <a:rPr lang="nl-NL" i="1" baseline="0" dirty="0" smtClean="0"/>
              <a:t> ‘een film van een beeld’ noemt: een filmfoto. Aan de opname gaan maanden van voorbereiding vooraf. De aandacht van de fotograaf voor detail is haast obsessief. Hij strooit overal hints rond, zoals Nora </a:t>
            </a:r>
            <a:r>
              <a:rPr lang="nl-NL" i="1" baseline="0" dirty="0" err="1" smtClean="0"/>
              <a:t>Robers</a:t>
            </a:r>
            <a:r>
              <a:rPr lang="nl-NL" i="1" baseline="0" dirty="0" smtClean="0"/>
              <a:t>’ boek Inner </a:t>
            </a:r>
            <a:r>
              <a:rPr lang="nl-NL" i="1" baseline="0" dirty="0" err="1" smtClean="0"/>
              <a:t>Harbor</a:t>
            </a:r>
            <a:r>
              <a:rPr lang="nl-NL" i="1" baseline="0" dirty="0" smtClean="0"/>
              <a:t> (1999) over een vreemde vrouw die naar een klein stadje komt, en het open flesje met pillen, dat verwijst naar het onduidelijke mysterie’.</a:t>
            </a:r>
          </a:p>
          <a:p>
            <a:endParaRPr lang="nl-NL" i="1" baseline="0" dirty="0" smtClean="0"/>
          </a:p>
          <a:p>
            <a:r>
              <a:rPr lang="nl-NL" i="1" dirty="0" smtClean="0"/>
              <a:t>‘(</a:t>
            </a:r>
            <a:r>
              <a:rPr lang="is-IS" i="1" dirty="0" smtClean="0"/>
              <a:t>…) “Ik</a:t>
            </a:r>
            <a:r>
              <a:rPr lang="is-IS" i="1" baseline="0" dirty="0" smtClean="0"/>
              <a:t> gebruik de iconografie van de natuur en het Amerikaanse landschap graag als surrogaat of metafoor voor psychische onrust, angst of verlangen,” geeft hij toe. </a:t>
            </a:r>
            <a:r>
              <a:rPr lang="is-IS" i="1" u="sng" baseline="0" dirty="0" smtClean="0"/>
              <a:t>Untitled</a:t>
            </a:r>
            <a:r>
              <a:rPr lang="is-IS" i="1" baseline="0" dirty="0" smtClean="0"/>
              <a:t> verwijst duidelijk naar Shakespeares </a:t>
            </a:r>
            <a:r>
              <a:rPr lang="is-IS" i="1" u="sng" baseline="0" dirty="0" smtClean="0"/>
              <a:t>Ophelia</a:t>
            </a:r>
            <a:r>
              <a:rPr lang="is-IS" i="1" baseline="0" dirty="0" smtClean="0"/>
              <a:t>, maar Crewdson geeft er een oderne draai aan: het griezelige dat verborgen is in dit tafereel, doet denken aan het werk van David Lynch en het onnatuurlijke licht van Steven Spielbergs sciencefictionfantasieen. </a:t>
            </a:r>
            <a:r>
              <a:rPr lang="nl-NL" i="1" baseline="0" dirty="0" smtClean="0"/>
              <a:t>D</a:t>
            </a:r>
            <a:r>
              <a:rPr lang="is-IS" i="1" baseline="0" dirty="0" smtClean="0"/>
              <a:t>e foto hoort in de serie’Twilight’ (2001-2002) – die speciale tijd waarin redelijk denken en helder daglicht vervagen. “Het is dat ertussenin- gevoel dat me boeit”, aldus Crewdson. </a:t>
            </a:r>
            <a:r>
              <a:rPr lang="is-IS" b="1" i="1" baseline="0" dirty="0" smtClean="0"/>
              <a:t>Volgens hem maakt de ‘transformerende kracht’ van de schemering ‘het gewone magisch’- wat onmiskenbaar is in dit werk’. </a:t>
            </a:r>
            <a:endParaRPr lang="nl-NL" b="1" i="1" dirty="0" smtClean="0"/>
          </a:p>
          <a:p>
            <a:endParaRPr lang="nl-NL" i="1" dirty="0" smtClean="0"/>
          </a:p>
          <a:p>
            <a:r>
              <a:rPr lang="nl-NL" dirty="0" smtClean="0"/>
              <a:t>Bron: </a:t>
            </a:r>
          </a:p>
          <a:p>
            <a:r>
              <a:rPr lang="nl-NL" i="1" dirty="0" smtClean="0"/>
              <a:t>Moderne fotografie verklaard,</a:t>
            </a:r>
            <a:r>
              <a:rPr lang="nl-NL" i="1" baseline="0" dirty="0" smtClean="0"/>
              <a:t> een overzicht van de ontwikkeling van de moderne en hedendaagse fotografie. Jackie </a:t>
            </a:r>
            <a:r>
              <a:rPr lang="nl-NL" i="1" baseline="0" dirty="0" err="1" smtClean="0"/>
              <a:t>Higgiins</a:t>
            </a:r>
            <a:r>
              <a:rPr lang="nl-NL" i="1" baseline="0" dirty="0" smtClean="0"/>
              <a:t>. </a:t>
            </a:r>
            <a:r>
              <a:rPr lang="nl-NL" i="1" baseline="0" dirty="0" err="1" smtClean="0"/>
              <a:t>Librero</a:t>
            </a:r>
            <a:r>
              <a:rPr lang="nl-NL" i="1" baseline="0" dirty="0" smtClean="0"/>
              <a:t> 2014 (p</a:t>
            </a:r>
            <a:r>
              <a:rPr lang="nl-NL" i="1" dirty="0" smtClean="0"/>
              <a:t>.132-133). </a:t>
            </a:r>
            <a:r>
              <a:rPr lang="nl-NL" i="1" baseline="0" dirty="0" smtClean="0"/>
              <a:t> </a:t>
            </a:r>
            <a:endParaRPr lang="nl-NL" i="1" dirty="0"/>
          </a:p>
        </p:txBody>
      </p:sp>
      <p:sp>
        <p:nvSpPr>
          <p:cNvPr id="4" name="Tijdelijke aanduiding voor dianummer 3"/>
          <p:cNvSpPr>
            <a:spLocks noGrp="1"/>
          </p:cNvSpPr>
          <p:nvPr>
            <p:ph type="sldNum" sz="quarter" idx="10"/>
          </p:nvPr>
        </p:nvSpPr>
        <p:spPr/>
        <p:txBody>
          <a:bodyPr/>
          <a:lstStyle/>
          <a:p>
            <a:fld id="{00573E16-81BD-BF4C-AA88-760DC9243915}" type="slidenum">
              <a:rPr lang="nl-NL" smtClean="0"/>
              <a:t>4</a:t>
            </a:fld>
            <a:endParaRPr lang="nl-NL"/>
          </a:p>
        </p:txBody>
      </p:sp>
    </p:spTree>
    <p:extLst>
      <p:ext uri="{BB962C8B-B14F-4D97-AF65-F5344CB8AC3E}">
        <p14:creationId xmlns:p14="http://schemas.microsoft.com/office/powerpoint/2010/main" val="438792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___________________________</a:t>
            </a:r>
          </a:p>
          <a:p>
            <a:r>
              <a:rPr lang="nl-NL" sz="1200" b="1" kern="1200" dirty="0" smtClean="0">
                <a:solidFill>
                  <a:schemeClr val="tx1"/>
                </a:solidFill>
                <a:effectLst/>
                <a:latin typeface="+mn-lt"/>
                <a:ea typeface="+mn-ea"/>
                <a:cs typeface="+mn-cs"/>
              </a:rPr>
              <a:t>VERDIEPING</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Zichtbare link tussen schilderkunst, film en fotografie. </a:t>
            </a:r>
            <a:r>
              <a:rPr lang="nl-NL" sz="1200" kern="1200" dirty="0" err="1" smtClean="0">
                <a:solidFill>
                  <a:schemeClr val="tx1"/>
                </a:solidFill>
                <a:effectLst/>
                <a:latin typeface="+mn-lt"/>
                <a:ea typeface="+mn-ea"/>
                <a:cs typeface="+mn-cs"/>
              </a:rPr>
              <a:t>Crewdson</a:t>
            </a:r>
            <a:r>
              <a:rPr lang="nl-NL" sz="1200" kern="1200" dirty="0" smtClean="0">
                <a:solidFill>
                  <a:schemeClr val="tx1"/>
                </a:solidFill>
                <a:effectLst/>
                <a:latin typeface="+mn-lt"/>
                <a:ea typeface="+mn-ea"/>
                <a:cs typeface="+mn-cs"/>
              </a:rPr>
              <a:t> liet zich inspireren door regisseurs als David Lynch, welke zich liet inspireren door </a:t>
            </a:r>
            <a:r>
              <a:rPr lang="nl-NL" sz="1200" b="1" kern="1200" dirty="0" smtClean="0">
                <a:solidFill>
                  <a:schemeClr val="tx1"/>
                </a:solidFill>
                <a:effectLst/>
                <a:latin typeface="+mn-lt"/>
                <a:ea typeface="+mn-ea"/>
                <a:cs typeface="+mn-cs"/>
              </a:rPr>
              <a:t>Edward Hopper</a:t>
            </a:r>
            <a:r>
              <a:rPr lang="nl-NL" sz="1200" kern="1200" dirty="0" smtClean="0">
                <a:solidFill>
                  <a:schemeClr val="tx1"/>
                </a:solidFill>
                <a:effectLst/>
                <a:latin typeface="+mn-lt"/>
                <a:ea typeface="+mn-ea"/>
                <a:cs typeface="+mn-cs"/>
              </a:rPr>
              <a:t>.</a:t>
            </a:r>
          </a:p>
          <a:p>
            <a:r>
              <a:rPr lang="nl-NL" sz="1200" b="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Bron:</a:t>
            </a:r>
            <a:endParaRPr lang="nl-NL" sz="1200" kern="1200" dirty="0" smtClean="0">
              <a:solidFill>
                <a:schemeClr val="tx1"/>
              </a:solidFill>
              <a:effectLst/>
              <a:latin typeface="+mn-lt"/>
              <a:ea typeface="+mn-ea"/>
              <a:cs typeface="+mn-cs"/>
            </a:endParaRPr>
          </a:p>
          <a:p>
            <a:r>
              <a:rPr lang="nl-NL" sz="1200" u="sng" kern="1200" dirty="0" smtClean="0">
                <a:solidFill>
                  <a:schemeClr val="tx1"/>
                </a:solidFill>
                <a:effectLst/>
                <a:latin typeface="+mn-lt"/>
                <a:ea typeface="+mn-ea"/>
                <a:cs typeface="+mn-cs"/>
                <a:hlinkClick r:id="rId3"/>
              </a:rPr>
              <a:t>http://web.avrotros.nl/cultuur/kunst/nieuws/20140528_film_edward_hopper.aspx</a:t>
            </a:r>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____________________________</a:t>
            </a:r>
          </a:p>
          <a:p>
            <a:r>
              <a:rPr lang="nl-NL" sz="1200" kern="1200" dirty="0" smtClean="0">
                <a:solidFill>
                  <a:schemeClr val="tx1"/>
                </a:solidFill>
                <a:effectLst/>
                <a:latin typeface="+mn-lt"/>
                <a:ea typeface="+mn-ea"/>
                <a:cs typeface="+mn-cs"/>
              </a:rPr>
              <a:t>Bekijk hierboven </a:t>
            </a:r>
            <a:r>
              <a:rPr lang="nl-NL" sz="1200" b="1" kern="1200" dirty="0" smtClean="0">
                <a:solidFill>
                  <a:schemeClr val="tx1"/>
                </a:solidFill>
                <a:effectLst/>
                <a:latin typeface="+mn-lt"/>
                <a:ea typeface="+mn-ea"/>
                <a:cs typeface="+mn-cs"/>
              </a:rPr>
              <a:t>de Close Up documentaire </a:t>
            </a:r>
            <a:r>
              <a:rPr lang="nl-NL" sz="1200" b="1" i="1" kern="1200" dirty="0" smtClean="0">
                <a:solidFill>
                  <a:schemeClr val="tx1"/>
                </a:solidFill>
                <a:effectLst/>
                <a:latin typeface="+mn-lt"/>
                <a:ea typeface="+mn-ea"/>
                <a:cs typeface="+mn-cs"/>
              </a:rPr>
              <a:t>Edward Hopper - Het witte doek (2012</a:t>
            </a:r>
            <a:r>
              <a:rPr lang="nl-NL" sz="1200" i="1" kern="1200" dirty="0" smtClean="0">
                <a:solidFill>
                  <a:schemeClr val="tx1"/>
                </a:solidFill>
                <a:effectLst/>
                <a:latin typeface="+mn-lt"/>
                <a:ea typeface="+mn-ea"/>
                <a:cs typeface="+mn-cs"/>
              </a:rPr>
              <a:t>)</a:t>
            </a:r>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Geen enkele andere Westerse schilder – behalve misschien Vermeer – heeft werk gemaakt dat zozeer van invloed is geweest op de hedendaagse film als Edward Hopper (1882-1967). </a:t>
            </a:r>
          </a:p>
          <a:p>
            <a:r>
              <a:rPr lang="nl-NL" sz="1200" b="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Verontrustend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Zijn </a:t>
            </a:r>
            <a:r>
              <a:rPr lang="nl-NL" sz="1200" b="1" kern="1200" dirty="0" smtClean="0">
                <a:solidFill>
                  <a:schemeClr val="tx1"/>
                </a:solidFill>
                <a:effectLst/>
                <a:latin typeface="+mn-lt"/>
                <a:ea typeface="+mn-ea"/>
                <a:cs typeface="+mn-cs"/>
              </a:rPr>
              <a:t>verstilde maar desondanks vaak licht verontrustende taferelen</a:t>
            </a:r>
            <a:r>
              <a:rPr lang="nl-NL" sz="1200" kern="1200" dirty="0" smtClean="0">
                <a:solidFill>
                  <a:schemeClr val="tx1"/>
                </a:solidFill>
                <a:effectLst/>
                <a:latin typeface="+mn-lt"/>
                <a:ea typeface="+mn-ea"/>
                <a:cs typeface="+mn-cs"/>
              </a:rPr>
              <a:t>, waarin licht en schaduw een grote rol spelen en waarin de moderne mens als een </a:t>
            </a:r>
            <a:r>
              <a:rPr lang="nl-NL" sz="1200" b="1" kern="1200" dirty="0" smtClean="0">
                <a:solidFill>
                  <a:schemeClr val="tx1"/>
                </a:solidFill>
                <a:effectLst/>
                <a:latin typeface="+mn-lt"/>
                <a:ea typeface="+mn-ea"/>
                <a:cs typeface="+mn-cs"/>
              </a:rPr>
              <a:t>geïsoleerd, melancholiek </a:t>
            </a:r>
            <a:r>
              <a:rPr lang="nl-NL" sz="1200" kern="1200" dirty="0" smtClean="0">
                <a:solidFill>
                  <a:schemeClr val="tx1"/>
                </a:solidFill>
                <a:effectLst/>
                <a:latin typeface="+mn-lt"/>
                <a:ea typeface="+mn-ea"/>
                <a:cs typeface="+mn-cs"/>
              </a:rPr>
              <a:t>wezen verbeeld wordt, vormden een inspiratie voor regisseurs als Alfred </a:t>
            </a:r>
            <a:r>
              <a:rPr lang="nl-NL" sz="1200" kern="1200" dirty="0" err="1" smtClean="0">
                <a:solidFill>
                  <a:schemeClr val="tx1"/>
                </a:solidFill>
                <a:effectLst/>
                <a:latin typeface="+mn-lt"/>
                <a:ea typeface="+mn-ea"/>
                <a:cs typeface="+mn-cs"/>
              </a:rPr>
              <a:t>Hitchcock</a:t>
            </a:r>
            <a:r>
              <a:rPr lang="nl-NL" sz="1200" kern="1200" dirty="0" smtClean="0">
                <a:solidFill>
                  <a:schemeClr val="tx1"/>
                </a:solidFill>
                <a:effectLst/>
                <a:latin typeface="+mn-lt"/>
                <a:ea typeface="+mn-ea"/>
                <a:cs typeface="+mn-cs"/>
              </a:rPr>
              <a:t>, Wim Wenders, Herbert Ross, </a:t>
            </a:r>
            <a:r>
              <a:rPr lang="nl-NL" sz="1200" b="1" kern="1200" dirty="0" smtClean="0">
                <a:solidFill>
                  <a:schemeClr val="tx1"/>
                </a:solidFill>
                <a:effectLst/>
                <a:latin typeface="+mn-lt"/>
                <a:ea typeface="+mn-ea"/>
                <a:cs typeface="+mn-cs"/>
              </a:rPr>
              <a:t>David Lynch</a:t>
            </a:r>
            <a:r>
              <a:rPr lang="nl-NL" sz="1200" kern="1200" dirty="0" smtClean="0">
                <a:solidFill>
                  <a:schemeClr val="tx1"/>
                </a:solidFill>
                <a:effectLst/>
                <a:latin typeface="+mn-lt"/>
                <a:ea typeface="+mn-ea"/>
                <a:cs typeface="+mn-cs"/>
              </a:rPr>
              <a:t> en anderen. Dit gegeven, evenals de grote schaal waarop zijn werk via reproducties is verspreid, heeft ervoor gezorgd dat vrijwel iedereen zijn werk kent. </a:t>
            </a:r>
          </a:p>
          <a:p>
            <a:r>
              <a:rPr lang="nl-NL" sz="1200" kern="1200" dirty="0" smtClean="0">
                <a:solidFill>
                  <a:schemeClr val="tx1"/>
                </a:solidFill>
                <a:effectLst/>
                <a:latin typeface="+mn-lt"/>
                <a:ea typeface="+mn-ea"/>
                <a:cs typeface="+mn-cs"/>
              </a:rPr>
              <a:t>_______________________</a:t>
            </a:r>
          </a:p>
          <a:p>
            <a:r>
              <a:rPr lang="nl-NL" sz="1200" i="1" kern="1200" dirty="0" smtClean="0">
                <a:solidFill>
                  <a:schemeClr val="tx1"/>
                </a:solidFill>
                <a:effectLst/>
                <a:latin typeface="+mn-lt"/>
                <a:ea typeface="+mn-ea"/>
                <a:cs typeface="+mn-cs"/>
              </a:rPr>
              <a:t>‘ De </a:t>
            </a:r>
            <a:r>
              <a:rPr lang="nl-NL" sz="1200" b="1" i="1" kern="1200" dirty="0" smtClean="0">
                <a:solidFill>
                  <a:schemeClr val="tx1"/>
                </a:solidFill>
                <a:effectLst/>
                <a:latin typeface="+mn-lt"/>
                <a:ea typeface="+mn-ea"/>
                <a:cs typeface="+mn-cs"/>
              </a:rPr>
              <a:t>duister</a:t>
            </a:r>
            <a:r>
              <a:rPr lang="nl-NL" sz="1200" i="1" kern="1200" dirty="0" smtClean="0">
                <a:solidFill>
                  <a:schemeClr val="tx1"/>
                </a:solidFill>
                <a:effectLst/>
                <a:latin typeface="+mn-lt"/>
                <a:ea typeface="+mn-ea"/>
                <a:cs typeface="+mn-cs"/>
              </a:rPr>
              <a:t>e, </a:t>
            </a:r>
            <a:r>
              <a:rPr lang="nl-NL" sz="1200" b="1" i="1" kern="1200" dirty="0" smtClean="0">
                <a:solidFill>
                  <a:schemeClr val="tx1"/>
                </a:solidFill>
                <a:effectLst/>
                <a:latin typeface="+mn-lt"/>
                <a:ea typeface="+mn-ea"/>
                <a:cs typeface="+mn-cs"/>
              </a:rPr>
              <a:t>surrealistisch</a:t>
            </a:r>
            <a:r>
              <a:rPr lang="nl-NL" sz="1200" i="1" kern="1200" dirty="0" smtClean="0">
                <a:solidFill>
                  <a:schemeClr val="tx1"/>
                </a:solidFill>
                <a:effectLst/>
                <a:latin typeface="+mn-lt"/>
                <a:ea typeface="+mn-ea"/>
                <a:cs typeface="+mn-cs"/>
              </a:rPr>
              <a:t>e fantasie op deze foto zou zo uit een film van David Lynch of Steven Spielberg kunnen komen. Hij is echter speciaal geënsceneerd voor wat </a:t>
            </a:r>
            <a:r>
              <a:rPr lang="nl-NL" sz="1200" i="1" kern="1200" dirty="0" err="1" smtClean="0">
                <a:solidFill>
                  <a:schemeClr val="tx1"/>
                </a:solidFill>
                <a:effectLst/>
                <a:latin typeface="+mn-lt"/>
                <a:ea typeface="+mn-ea"/>
                <a:cs typeface="+mn-cs"/>
              </a:rPr>
              <a:t>Crewdson</a:t>
            </a:r>
            <a:r>
              <a:rPr lang="nl-NL" sz="1200" i="1" kern="1200" dirty="0" smtClean="0">
                <a:solidFill>
                  <a:schemeClr val="tx1"/>
                </a:solidFill>
                <a:effectLst/>
                <a:latin typeface="+mn-lt"/>
                <a:ea typeface="+mn-ea"/>
                <a:cs typeface="+mn-cs"/>
              </a:rPr>
              <a:t> ‘een film van een beeld’ noemt: een filmfoto. Aan de opname gaan maanden van voorbereiding vooraf. De aandacht van de fotograaf voor detail is haast obsessief. Hij strooit overal hints rond, zoals Nora </a:t>
            </a:r>
            <a:r>
              <a:rPr lang="nl-NL" sz="1200" i="1" kern="1200" dirty="0" err="1" smtClean="0">
                <a:solidFill>
                  <a:schemeClr val="tx1"/>
                </a:solidFill>
                <a:effectLst/>
                <a:latin typeface="+mn-lt"/>
                <a:ea typeface="+mn-ea"/>
                <a:cs typeface="+mn-cs"/>
              </a:rPr>
              <a:t>Robers</a:t>
            </a:r>
            <a:r>
              <a:rPr lang="nl-NL" sz="1200" i="1" kern="1200" dirty="0" smtClean="0">
                <a:solidFill>
                  <a:schemeClr val="tx1"/>
                </a:solidFill>
                <a:effectLst/>
                <a:latin typeface="+mn-lt"/>
                <a:ea typeface="+mn-ea"/>
                <a:cs typeface="+mn-cs"/>
              </a:rPr>
              <a:t>’ boek Inner </a:t>
            </a:r>
            <a:r>
              <a:rPr lang="nl-NL" sz="1200" i="1" kern="1200" dirty="0" err="1" smtClean="0">
                <a:solidFill>
                  <a:schemeClr val="tx1"/>
                </a:solidFill>
                <a:effectLst/>
                <a:latin typeface="+mn-lt"/>
                <a:ea typeface="+mn-ea"/>
                <a:cs typeface="+mn-cs"/>
              </a:rPr>
              <a:t>Harbor</a:t>
            </a:r>
            <a:r>
              <a:rPr lang="nl-NL" sz="1200" i="1" kern="1200" dirty="0" smtClean="0">
                <a:solidFill>
                  <a:schemeClr val="tx1"/>
                </a:solidFill>
                <a:effectLst/>
                <a:latin typeface="+mn-lt"/>
                <a:ea typeface="+mn-ea"/>
                <a:cs typeface="+mn-cs"/>
              </a:rPr>
              <a:t> (1999) over een vreemde vrouw die naar een klein stadje komt, en het open flesje met pillen, dat verwijst naar het onduidelijke mysterie’.</a:t>
            </a:r>
            <a:endParaRPr lang="nl-NL" sz="1200"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a:t>
            </a:r>
            <a:r>
              <a:rPr lang="is-IS" sz="1200" i="1" kern="1200" dirty="0" smtClean="0">
                <a:solidFill>
                  <a:schemeClr val="tx1"/>
                </a:solidFill>
                <a:effectLst/>
                <a:latin typeface="+mn-lt"/>
                <a:ea typeface="+mn-ea"/>
                <a:cs typeface="+mn-cs"/>
              </a:rPr>
              <a:t>…) “Ik gebruik de iconografie van de natuur en het Amerikaanse landschap graag als surrogaat of metafoor voor psychische onrust, angst of verlangen,” geeft hij toe. </a:t>
            </a:r>
            <a:r>
              <a:rPr lang="is-IS" sz="1200" i="1" u="sng" kern="1200" dirty="0" smtClean="0">
                <a:solidFill>
                  <a:schemeClr val="tx1"/>
                </a:solidFill>
                <a:effectLst/>
                <a:latin typeface="+mn-lt"/>
                <a:ea typeface="+mn-ea"/>
                <a:cs typeface="+mn-cs"/>
              </a:rPr>
              <a:t>Untitled</a:t>
            </a:r>
            <a:r>
              <a:rPr lang="is-IS" sz="1200" i="1" kern="1200" dirty="0" smtClean="0">
                <a:solidFill>
                  <a:schemeClr val="tx1"/>
                </a:solidFill>
                <a:effectLst/>
                <a:latin typeface="+mn-lt"/>
                <a:ea typeface="+mn-ea"/>
                <a:cs typeface="+mn-cs"/>
              </a:rPr>
              <a:t> verwijst duidelijk naar Shakespeares </a:t>
            </a:r>
            <a:r>
              <a:rPr lang="is-IS" sz="1200" i="1" u="sng" kern="1200" dirty="0" smtClean="0">
                <a:solidFill>
                  <a:schemeClr val="tx1"/>
                </a:solidFill>
                <a:effectLst/>
                <a:latin typeface="+mn-lt"/>
                <a:ea typeface="+mn-ea"/>
                <a:cs typeface="+mn-cs"/>
              </a:rPr>
              <a:t>Ophelia</a:t>
            </a:r>
            <a:r>
              <a:rPr lang="is-IS" sz="1200" i="1" kern="1200" dirty="0" smtClean="0">
                <a:solidFill>
                  <a:schemeClr val="tx1"/>
                </a:solidFill>
                <a:effectLst/>
                <a:latin typeface="+mn-lt"/>
                <a:ea typeface="+mn-ea"/>
                <a:cs typeface="+mn-cs"/>
              </a:rPr>
              <a:t>, maar Crewdson geeft er een oderne draai aan: het griezelige dat verborgen is in dit tafereel, doet denken aan het werk van David Lynch en het onnatuurlijke licht van Steven Spielbergs sciencefictionfantasieen. </a:t>
            </a:r>
            <a:r>
              <a:rPr lang="nl-NL" sz="1200" i="1" kern="1200" dirty="0" smtClean="0">
                <a:solidFill>
                  <a:schemeClr val="tx1"/>
                </a:solidFill>
                <a:effectLst/>
                <a:latin typeface="+mn-lt"/>
                <a:ea typeface="+mn-ea"/>
                <a:cs typeface="+mn-cs"/>
              </a:rPr>
              <a:t>D</a:t>
            </a:r>
            <a:r>
              <a:rPr lang="is-IS" sz="1200" i="1" kern="1200" dirty="0" smtClean="0">
                <a:solidFill>
                  <a:schemeClr val="tx1"/>
                </a:solidFill>
                <a:effectLst/>
                <a:latin typeface="+mn-lt"/>
                <a:ea typeface="+mn-ea"/>
                <a:cs typeface="+mn-cs"/>
              </a:rPr>
              <a:t>e foto hoort in de serie’Twilight’ (2001-2002) – die speciale tijd waarin redelijk denken en helder daglicht vervagen. “Het is dat ertussenin- gevoel dat me boeit”, aldus Crewdson. </a:t>
            </a:r>
            <a:r>
              <a:rPr lang="is-IS" sz="1200" b="1" i="1" kern="1200" dirty="0" smtClean="0">
                <a:solidFill>
                  <a:schemeClr val="tx1"/>
                </a:solidFill>
                <a:effectLst/>
                <a:latin typeface="+mn-lt"/>
                <a:ea typeface="+mn-ea"/>
                <a:cs typeface="+mn-cs"/>
              </a:rPr>
              <a:t>Volgens hem maakt de ‘transformerende kracht’ van de schemering ‘het gewone magisch’- wat onmiskenbaar is in dit werk’.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r>
              <a:rPr lang="nl-NL" sz="1200" b="1" kern="1200" dirty="0" smtClean="0">
                <a:solidFill>
                  <a:schemeClr val="tx1"/>
                </a:solidFill>
                <a:effectLst/>
                <a:latin typeface="+mn-lt"/>
                <a:ea typeface="+mn-ea"/>
                <a:cs typeface="+mn-cs"/>
              </a:rPr>
              <a:t>Bron: </a:t>
            </a:r>
            <a:endParaRPr lang="nl-NL" sz="1200"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Moderne fotografie verklaard, een overzicht van de ontwikkeling van de moderne en hedendaagse fotografie. Jackie </a:t>
            </a:r>
            <a:r>
              <a:rPr lang="nl-NL" sz="1200" i="1" kern="1200" dirty="0" err="1" smtClean="0">
                <a:solidFill>
                  <a:schemeClr val="tx1"/>
                </a:solidFill>
                <a:effectLst/>
                <a:latin typeface="+mn-lt"/>
                <a:ea typeface="+mn-ea"/>
                <a:cs typeface="+mn-cs"/>
              </a:rPr>
              <a:t>Higgiins</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Librero</a:t>
            </a:r>
            <a:r>
              <a:rPr lang="nl-NL" sz="1200" i="1" kern="1200" dirty="0" smtClean="0">
                <a:solidFill>
                  <a:schemeClr val="tx1"/>
                </a:solidFill>
                <a:effectLst/>
                <a:latin typeface="+mn-lt"/>
                <a:ea typeface="+mn-ea"/>
                <a:cs typeface="+mn-cs"/>
              </a:rPr>
              <a:t> 2014</a:t>
            </a:r>
            <a:r>
              <a:rPr lang="nl-NL" sz="1200" i="1" kern="1200" baseline="0" dirty="0" smtClean="0">
                <a:solidFill>
                  <a:schemeClr val="tx1"/>
                </a:solidFill>
                <a:effectLst/>
                <a:latin typeface="+mn-lt"/>
                <a:ea typeface="+mn-ea"/>
                <a:cs typeface="+mn-cs"/>
              </a:rPr>
              <a:t> </a:t>
            </a:r>
            <a:r>
              <a:rPr lang="nl-NL" sz="1200" i="1" kern="1200" dirty="0" smtClean="0">
                <a:solidFill>
                  <a:schemeClr val="tx1"/>
                </a:solidFill>
                <a:effectLst/>
                <a:latin typeface="+mn-lt"/>
                <a:ea typeface="+mn-ea"/>
                <a:cs typeface="+mn-cs"/>
              </a:rPr>
              <a:t>(p.132-133).  </a:t>
            </a:r>
          </a:p>
          <a:p>
            <a:r>
              <a:rPr lang="nl-NL" sz="1200" i="1"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________________________</a:t>
            </a:r>
          </a:p>
          <a:p>
            <a:r>
              <a:rPr lang="nl-NL" sz="1200" kern="1200" dirty="0" smtClean="0">
                <a:solidFill>
                  <a:schemeClr val="tx1"/>
                </a:solidFill>
                <a:effectLst/>
                <a:latin typeface="+mn-lt"/>
                <a:ea typeface="+mn-ea"/>
                <a:cs typeface="+mn-cs"/>
              </a:rPr>
              <a:t>“ In </a:t>
            </a:r>
            <a:r>
              <a:rPr lang="nl-NL" sz="1200" kern="1200" dirty="0" err="1" smtClean="0">
                <a:solidFill>
                  <a:schemeClr val="tx1"/>
                </a:solidFill>
                <a:effectLst/>
                <a:latin typeface="+mn-lt"/>
                <a:ea typeface="+mn-ea"/>
                <a:cs typeface="+mn-cs"/>
              </a:rPr>
              <a:t>suburban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settings</a:t>
            </a:r>
            <a:r>
              <a:rPr lang="nl-NL" sz="1200" kern="1200" dirty="0" smtClean="0">
                <a:solidFill>
                  <a:schemeClr val="tx1"/>
                </a:solidFill>
                <a:effectLst/>
                <a:latin typeface="+mn-lt"/>
                <a:ea typeface="+mn-ea"/>
                <a:cs typeface="+mn-cs"/>
              </a:rPr>
              <a:t> or on </a:t>
            </a:r>
            <a:r>
              <a:rPr lang="nl-NL" sz="1200" kern="1200" dirty="0" err="1" smtClean="0">
                <a:solidFill>
                  <a:schemeClr val="tx1"/>
                </a:solidFill>
                <a:effectLst/>
                <a:latin typeface="+mn-lt"/>
                <a:ea typeface="+mn-ea"/>
                <a:cs typeface="+mn-cs"/>
              </a:rPr>
              <a:t>elaborately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detailed</a:t>
            </a:r>
            <a:r>
              <a:rPr lang="nl-NL" sz="1200" kern="1200" dirty="0" smtClean="0">
                <a:solidFill>
                  <a:schemeClr val="tx1"/>
                </a:solidFill>
                <a:effectLst/>
                <a:latin typeface="+mn-lt"/>
                <a:ea typeface="+mn-ea"/>
                <a:cs typeface="+mn-cs"/>
              </a:rPr>
              <a:t> sets of American homes, </a:t>
            </a:r>
            <a:r>
              <a:rPr lang="nl-NL" sz="1200" kern="1200" dirty="0" err="1" smtClean="0">
                <a:solidFill>
                  <a:schemeClr val="tx1"/>
                </a:solidFill>
                <a:effectLst/>
                <a:latin typeface="+mn-lt"/>
                <a:ea typeface="+mn-ea"/>
                <a:cs typeface="+mn-cs"/>
              </a:rPr>
              <a:t>interiors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neighborhoods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Gregory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Crewdson</a:t>
            </a:r>
            <a:r>
              <a:rPr lang="nl-NL" sz="1200" kern="1200" dirty="0" smtClean="0">
                <a:solidFill>
                  <a:schemeClr val="tx1"/>
                </a:solidFill>
                <a:effectLst/>
                <a:latin typeface="+mn-lt"/>
                <a:ea typeface="+mn-ea"/>
                <a:cs typeface="+mn-cs"/>
              </a:rPr>
              <a:t> stages </a:t>
            </a:r>
            <a:r>
              <a:rPr lang="nl-NL" sz="1200" kern="1200" dirty="0" err="1" smtClean="0">
                <a:solidFill>
                  <a:schemeClr val="tx1"/>
                </a:solidFill>
                <a:effectLst/>
                <a:latin typeface="+mn-lt"/>
                <a:ea typeface="+mn-ea"/>
                <a:cs typeface="+mn-cs"/>
              </a:rPr>
              <a:t>haunting</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cinematic</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photos</a:t>
            </a:r>
            <a:r>
              <a:rPr lang="nl-NL" sz="1200" kern="1200" dirty="0" smtClean="0">
                <a:solidFill>
                  <a:schemeClr val="tx1"/>
                </a:solidFill>
                <a:effectLst/>
                <a:latin typeface="+mn-lt"/>
                <a:ea typeface="+mn-ea"/>
                <a:cs typeface="+mn-cs"/>
              </a:rPr>
              <a:t> of </a:t>
            </a:r>
            <a:r>
              <a:rPr lang="nl-NL" sz="1200" kern="1200" dirty="0" err="1" smtClean="0">
                <a:solidFill>
                  <a:schemeClr val="tx1"/>
                </a:solidFill>
                <a:effectLst/>
                <a:latin typeface="+mn-lt"/>
                <a:ea typeface="+mn-ea"/>
                <a:cs typeface="+mn-cs"/>
              </a:rPr>
              <a:t>alienation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eerie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quietude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I’ve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always</a:t>
            </a:r>
            <a:r>
              <a:rPr lang="nl-NL" sz="1200" kern="1200" dirty="0" smtClean="0">
                <a:solidFill>
                  <a:schemeClr val="tx1"/>
                </a:solidFill>
                <a:effectLst/>
                <a:latin typeface="+mn-lt"/>
                <a:ea typeface="+mn-ea"/>
                <a:cs typeface="+mn-cs"/>
              </a:rPr>
              <a:t> been </a:t>
            </a:r>
            <a:r>
              <a:rPr lang="nl-NL" sz="1200" kern="1200" dirty="0" err="1" smtClean="0">
                <a:solidFill>
                  <a:schemeClr val="tx1"/>
                </a:solidFill>
                <a:effectLst/>
                <a:latin typeface="+mn-lt"/>
                <a:ea typeface="+mn-ea"/>
                <a:cs typeface="+mn-cs"/>
              </a:rPr>
              <a:t>interested</a:t>
            </a:r>
            <a:r>
              <a:rPr lang="nl-NL" sz="1200" kern="1200" dirty="0" smtClean="0">
                <a:solidFill>
                  <a:schemeClr val="tx1"/>
                </a:solidFill>
                <a:effectLst/>
                <a:latin typeface="+mn-lt"/>
                <a:ea typeface="+mn-ea"/>
                <a:cs typeface="+mn-cs"/>
              </a:rPr>
              <a:t> in </a:t>
            </a:r>
            <a:r>
              <a:rPr lang="nl-NL" sz="1200" kern="1200" dirty="0" err="1" smtClean="0">
                <a:solidFill>
                  <a:schemeClr val="tx1"/>
                </a:solidFill>
                <a:effectLst/>
                <a:latin typeface="+mn-lt"/>
                <a:ea typeface="+mn-ea"/>
                <a:cs typeface="+mn-cs"/>
              </a:rPr>
              <a:t>wanting</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construct </a:t>
            </a:r>
            <a:r>
              <a:rPr lang="nl-NL" sz="1200" kern="1200" dirty="0" err="1" smtClean="0">
                <a:solidFill>
                  <a:schemeClr val="tx1"/>
                </a:solidFill>
                <a:effectLst/>
                <a:latin typeface="+mn-lt"/>
                <a:ea typeface="+mn-ea"/>
                <a:cs typeface="+mn-cs"/>
              </a:rPr>
              <a:t>the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world</a:t>
            </a:r>
            <a:r>
              <a:rPr lang="nl-NL" sz="1200" kern="1200" dirty="0" smtClean="0">
                <a:solidFill>
                  <a:schemeClr val="tx1"/>
                </a:solidFill>
                <a:effectLst/>
                <a:latin typeface="+mn-lt"/>
                <a:ea typeface="+mn-ea"/>
                <a:cs typeface="+mn-cs"/>
              </a:rPr>
              <a:t> in </a:t>
            </a:r>
            <a:r>
              <a:rPr lang="nl-NL" sz="1200" kern="1200" dirty="0" err="1" smtClean="0">
                <a:solidFill>
                  <a:schemeClr val="tx1"/>
                </a:solidFill>
                <a:effectLst/>
                <a:latin typeface="+mn-lt"/>
                <a:ea typeface="+mn-ea"/>
                <a:cs typeface="+mn-cs"/>
              </a:rPr>
              <a:t>photographs</a:t>
            </a:r>
            <a:r>
              <a:rPr lang="nl-NL" sz="1200" kern="1200" dirty="0" smtClean="0">
                <a:solidFill>
                  <a:schemeClr val="tx1"/>
                </a:solidFill>
                <a:effectLst/>
                <a:latin typeface="+mn-lt"/>
                <a:ea typeface="+mn-ea"/>
                <a:cs typeface="+mn-cs"/>
              </a:rPr>
              <a:t>,” he has </a:t>
            </a:r>
            <a:r>
              <a:rPr lang="nl-NL" sz="1200" kern="1200" dirty="0" err="1" smtClean="0">
                <a:solidFill>
                  <a:schemeClr val="tx1"/>
                </a:solidFill>
                <a:effectLst/>
                <a:latin typeface="+mn-lt"/>
                <a:ea typeface="+mn-ea"/>
                <a:cs typeface="+mn-cs"/>
              </a:rPr>
              <a:t>said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Crewdson’s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work</a:t>
            </a:r>
            <a:r>
              <a:rPr lang="nl-NL" sz="1200" kern="1200" dirty="0" smtClean="0">
                <a:solidFill>
                  <a:schemeClr val="tx1"/>
                </a:solidFill>
                <a:effectLst/>
                <a:latin typeface="+mn-lt"/>
                <a:ea typeface="+mn-ea"/>
                <a:cs typeface="+mn-cs"/>
              </a:rPr>
              <a:t> combines </a:t>
            </a:r>
            <a:r>
              <a:rPr lang="nl-NL" sz="1200" kern="1200" dirty="0" err="1" smtClean="0">
                <a:solidFill>
                  <a:schemeClr val="tx1"/>
                </a:solidFill>
                <a:effectLst/>
                <a:latin typeface="+mn-lt"/>
                <a:ea typeface="+mn-ea"/>
                <a:cs typeface="+mn-cs"/>
              </a:rPr>
              <a:t>the</a:t>
            </a:r>
            <a:r>
              <a:rPr lang="nl-NL" sz="1200"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documentary</a:t>
            </a:r>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style</a:t>
            </a:r>
            <a:r>
              <a:rPr lang="nl-NL" sz="1200" b="1" kern="1200" dirty="0" smtClean="0">
                <a:solidFill>
                  <a:schemeClr val="tx1"/>
                </a:solidFill>
                <a:effectLst/>
                <a:latin typeface="+mn-lt"/>
                <a:ea typeface="+mn-ea"/>
                <a:cs typeface="+mn-cs"/>
              </a:rPr>
              <a:t> of </a:t>
            </a:r>
            <a:r>
              <a:rPr lang="nl-NL" sz="1200" b="1" u="sng" kern="1200" dirty="0" smtClean="0">
                <a:solidFill>
                  <a:schemeClr val="tx1"/>
                </a:solidFill>
                <a:effectLst/>
                <a:latin typeface="+mn-lt"/>
                <a:ea typeface="+mn-ea"/>
                <a:cs typeface="+mn-cs"/>
                <a:hlinkClick r:id="rId4"/>
              </a:rPr>
              <a:t>William Eggleston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a:t>
            </a:r>
            <a:r>
              <a:rPr lang="nl-NL" sz="1200" b="1" u="sng" kern="1200" dirty="0" smtClean="0">
                <a:solidFill>
                  <a:schemeClr val="tx1"/>
                </a:solidFill>
                <a:effectLst/>
                <a:latin typeface="+mn-lt"/>
                <a:ea typeface="+mn-ea"/>
                <a:cs typeface="+mn-cs"/>
                <a:hlinkClick r:id="rId5"/>
              </a:rPr>
              <a:t>Walker Evans</a:t>
            </a:r>
            <a:r>
              <a:rPr lang="nl-NL" sz="1200" b="1"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with</a:t>
            </a:r>
            <a:r>
              <a:rPr lang="nl-NL" sz="1200" kern="1200" dirty="0" smtClean="0">
                <a:solidFill>
                  <a:schemeClr val="tx1"/>
                </a:solidFill>
                <a:effectLst/>
                <a:latin typeface="+mn-lt"/>
                <a:ea typeface="+mn-ea"/>
                <a:cs typeface="+mn-cs"/>
              </a:rPr>
              <a:t> a </a:t>
            </a:r>
            <a:r>
              <a:rPr lang="nl-NL" sz="1200" kern="1200" dirty="0" err="1" smtClean="0">
                <a:solidFill>
                  <a:schemeClr val="tx1"/>
                </a:solidFill>
                <a:effectLst/>
                <a:latin typeface="+mn-lt"/>
                <a:ea typeface="+mn-ea"/>
                <a:cs typeface="+mn-cs"/>
              </a:rPr>
              <a:t>dreamlike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quality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reminiscent</a:t>
            </a:r>
            <a:r>
              <a:rPr lang="nl-NL" sz="1200" kern="1200" dirty="0" smtClean="0">
                <a:solidFill>
                  <a:schemeClr val="tx1"/>
                </a:solidFill>
                <a:effectLst/>
                <a:latin typeface="+mn-lt"/>
                <a:ea typeface="+mn-ea"/>
                <a:cs typeface="+mn-cs"/>
              </a:rPr>
              <a:t> of </a:t>
            </a:r>
            <a:r>
              <a:rPr lang="nl-NL" sz="1200" kern="1200" dirty="0" err="1" smtClean="0">
                <a:solidFill>
                  <a:schemeClr val="tx1"/>
                </a:solidFill>
                <a:effectLst/>
                <a:latin typeface="+mn-lt"/>
                <a:ea typeface="+mn-ea"/>
                <a:cs typeface="+mn-cs"/>
              </a:rPr>
              <a:t>such</a:t>
            </a:r>
            <a:r>
              <a:rPr lang="nl-NL" sz="1200" kern="1200" dirty="0" smtClean="0">
                <a:solidFill>
                  <a:schemeClr val="tx1"/>
                </a:solidFill>
                <a:effectLst/>
                <a:latin typeface="+mn-lt"/>
                <a:ea typeface="+mn-ea"/>
                <a:cs typeface="+mn-cs"/>
              </a:rPr>
              <a:t> filmmakers as Stephen Spielberg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David Lynch. </a:t>
            </a:r>
            <a:r>
              <a:rPr lang="nl-NL" sz="1200" kern="1200" dirty="0" err="1" smtClean="0">
                <a:solidFill>
                  <a:schemeClr val="tx1"/>
                </a:solidFill>
                <a:effectLst/>
                <a:latin typeface="+mn-lt"/>
                <a:ea typeface="+mn-ea"/>
                <a:cs typeface="+mn-cs"/>
              </a:rPr>
              <a:t>Yet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unlike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those</a:t>
            </a:r>
            <a:r>
              <a:rPr lang="nl-NL" sz="1200" kern="1200" dirty="0" smtClean="0">
                <a:solidFill>
                  <a:schemeClr val="tx1"/>
                </a:solidFill>
                <a:effectLst/>
                <a:latin typeface="+mn-lt"/>
                <a:ea typeface="+mn-ea"/>
                <a:cs typeface="+mn-cs"/>
              </a:rPr>
              <a:t> directors, </a:t>
            </a:r>
            <a:r>
              <a:rPr lang="nl-NL" sz="1200" kern="1200" dirty="0" err="1" smtClean="0">
                <a:solidFill>
                  <a:schemeClr val="tx1"/>
                </a:solidFill>
                <a:effectLst/>
                <a:latin typeface="+mn-lt"/>
                <a:ea typeface="+mn-ea"/>
                <a:cs typeface="+mn-cs"/>
              </a:rPr>
              <a:t>Crewdson</a:t>
            </a:r>
            <a:r>
              <a:rPr lang="nl-NL" sz="1200" kern="1200" dirty="0" smtClean="0">
                <a:solidFill>
                  <a:schemeClr val="tx1"/>
                </a:solidFill>
                <a:effectLst/>
                <a:latin typeface="+mn-lt"/>
                <a:ea typeface="+mn-ea"/>
                <a:cs typeface="+mn-cs"/>
              </a:rPr>
              <a:t> is </a:t>
            </a:r>
            <a:r>
              <a:rPr lang="nl-NL" sz="1200" kern="1200" dirty="0" err="1" smtClean="0">
                <a:solidFill>
                  <a:schemeClr val="tx1"/>
                </a:solidFill>
                <a:effectLst/>
                <a:latin typeface="+mn-lt"/>
                <a:ea typeface="+mn-ea"/>
                <a:cs typeface="+mn-cs"/>
              </a:rPr>
              <a:t>compelled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by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how</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still</a:t>
            </a:r>
            <a:r>
              <a:rPr lang="nl-NL" sz="1200" kern="1200" dirty="0" smtClean="0">
                <a:solidFill>
                  <a:schemeClr val="tx1"/>
                </a:solidFill>
                <a:effectLst/>
                <a:latin typeface="+mn-lt"/>
                <a:ea typeface="+mn-ea"/>
                <a:cs typeface="+mn-cs"/>
              </a:rPr>
              <a:t> image </a:t>
            </a:r>
            <a:r>
              <a:rPr lang="nl-NL" sz="1200" kern="1200" dirty="0" err="1" smtClean="0">
                <a:solidFill>
                  <a:schemeClr val="tx1"/>
                </a:solidFill>
                <a:effectLst/>
                <a:latin typeface="+mn-lt"/>
                <a:ea typeface="+mn-ea"/>
                <a:cs typeface="+mn-cs"/>
              </a:rPr>
              <a:t>freezes</a:t>
            </a:r>
            <a:r>
              <a:rPr lang="nl-NL" sz="1200" kern="1200" dirty="0" smtClean="0">
                <a:solidFill>
                  <a:schemeClr val="tx1"/>
                </a:solidFill>
                <a:effectLst/>
                <a:latin typeface="+mn-lt"/>
                <a:ea typeface="+mn-ea"/>
                <a:cs typeface="+mn-cs"/>
              </a:rPr>
              <a:t> time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sets </a:t>
            </a:r>
            <a:r>
              <a:rPr lang="nl-NL" sz="1200" kern="1200" dirty="0" err="1" smtClean="0">
                <a:solidFill>
                  <a:schemeClr val="tx1"/>
                </a:solidFill>
                <a:effectLst/>
                <a:latin typeface="+mn-lt"/>
                <a:ea typeface="+mn-ea"/>
                <a:cs typeface="+mn-cs"/>
              </a:rPr>
              <a:t>limitations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like</a:t>
            </a:r>
            <a:r>
              <a:rPr lang="nl-NL" sz="1200" kern="1200" dirty="0" smtClean="0">
                <a:solidFill>
                  <a:schemeClr val="tx1"/>
                </a:solidFill>
                <a:effectLst/>
                <a:latin typeface="+mn-lt"/>
                <a:ea typeface="+mn-ea"/>
                <a:cs typeface="+mn-cs"/>
              </a:rPr>
              <a:t> a story </a:t>
            </a:r>
            <a:r>
              <a:rPr lang="nl-NL" sz="1200" kern="1200" dirty="0" err="1" smtClean="0">
                <a:solidFill>
                  <a:schemeClr val="tx1"/>
                </a:solidFill>
                <a:effectLst/>
                <a:latin typeface="+mn-lt"/>
                <a:ea typeface="+mn-ea"/>
                <a:cs typeface="+mn-cs"/>
              </a:rPr>
              <a:t>that</a:t>
            </a:r>
            <a:r>
              <a:rPr lang="nl-NL" sz="1200" kern="1200" dirty="0" smtClean="0">
                <a:solidFill>
                  <a:schemeClr val="tx1"/>
                </a:solidFill>
                <a:effectLst/>
                <a:latin typeface="+mn-lt"/>
                <a:ea typeface="+mn-ea"/>
                <a:cs typeface="+mn-cs"/>
              </a:rPr>
              <a:t> is </a:t>
            </a:r>
            <a:r>
              <a:rPr lang="nl-NL" sz="1200" kern="1200" dirty="0" err="1" smtClean="0">
                <a:solidFill>
                  <a:schemeClr val="tx1"/>
                </a:solidFill>
                <a:effectLst/>
                <a:latin typeface="+mn-lt"/>
                <a:ea typeface="+mn-ea"/>
                <a:cs typeface="+mn-cs"/>
              </a:rPr>
              <a:t>forever</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frozen</a:t>
            </a:r>
            <a:r>
              <a:rPr lang="nl-NL" sz="1200" kern="1200" dirty="0" smtClean="0">
                <a:solidFill>
                  <a:schemeClr val="tx1"/>
                </a:solidFill>
                <a:effectLst/>
                <a:latin typeface="+mn-lt"/>
                <a:ea typeface="+mn-ea"/>
                <a:cs typeface="+mn-cs"/>
              </a:rPr>
              <a:t> in </a:t>
            </a:r>
            <a:r>
              <a:rPr lang="nl-NL" sz="1200" kern="1200" dirty="0" err="1" smtClean="0">
                <a:solidFill>
                  <a:schemeClr val="tx1"/>
                </a:solidFill>
                <a:effectLst/>
                <a:latin typeface="+mn-lt"/>
                <a:ea typeface="+mn-ea"/>
                <a:cs typeface="+mn-cs"/>
              </a:rPr>
              <a:t>between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moments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before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after</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always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left</a:t>
            </a:r>
            <a:r>
              <a:rPr lang="nl-NL" sz="1200" kern="1200" dirty="0" smtClean="0">
                <a:solidFill>
                  <a:schemeClr val="tx1"/>
                </a:solidFill>
                <a:effectLst/>
                <a:latin typeface="+mn-lt"/>
                <a:ea typeface="+mn-ea"/>
                <a:cs typeface="+mn-cs"/>
              </a:rPr>
              <a:t> as a kind of </a:t>
            </a:r>
            <a:r>
              <a:rPr lang="nl-NL" sz="1200" kern="1200" dirty="0" err="1" smtClean="0">
                <a:solidFill>
                  <a:schemeClr val="tx1"/>
                </a:solidFill>
                <a:effectLst/>
                <a:latin typeface="+mn-lt"/>
                <a:ea typeface="+mn-ea"/>
                <a:cs typeface="+mn-cs"/>
              </a:rPr>
              <a:t>unresolved</a:t>
            </a:r>
            <a:r>
              <a:rPr lang="nl-NL" sz="1200" kern="1200" dirty="0" smtClean="0">
                <a:solidFill>
                  <a:schemeClr val="tx1"/>
                </a:solidFill>
                <a:effectLst/>
                <a:latin typeface="+mn-lt"/>
                <a:ea typeface="+mn-ea"/>
                <a:cs typeface="+mn-cs"/>
              </a:rPr>
              <a:t> question,” he </a:t>
            </a:r>
            <a:r>
              <a:rPr lang="nl-NL" sz="1200" kern="1200" dirty="0" err="1" smtClean="0">
                <a:solidFill>
                  <a:schemeClr val="tx1"/>
                </a:solidFill>
                <a:effectLst/>
                <a:latin typeface="+mn-lt"/>
                <a:ea typeface="+mn-ea"/>
                <a:cs typeface="+mn-cs"/>
              </a:rPr>
              <a:t>describes</a:t>
            </a:r>
            <a:r>
              <a:rPr lang="nl-NL" sz="1200" kern="1200" dirty="0" smtClean="0">
                <a:solidFill>
                  <a:schemeClr val="tx1"/>
                </a:solidFill>
                <a:effectLst/>
                <a:latin typeface="+mn-lt"/>
                <a:ea typeface="+mn-ea"/>
                <a:cs typeface="+mn-cs"/>
              </a:rPr>
              <a:t>. His </a:t>
            </a:r>
            <a:r>
              <a:rPr lang="nl-NL" sz="1200" kern="1200" dirty="0" err="1" smtClean="0">
                <a:solidFill>
                  <a:schemeClr val="tx1"/>
                </a:solidFill>
                <a:effectLst/>
                <a:latin typeface="+mn-lt"/>
                <a:ea typeface="+mn-ea"/>
                <a:cs typeface="+mn-cs"/>
              </a:rPr>
              <a:t>quietly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disturbing</a:t>
            </a:r>
            <a:r>
              <a:rPr lang="nl-NL" sz="1200" kern="1200" dirty="0" smtClean="0">
                <a:solidFill>
                  <a:schemeClr val="tx1"/>
                </a:solidFill>
                <a:effectLst/>
                <a:latin typeface="+mn-lt"/>
                <a:ea typeface="+mn-ea"/>
                <a:cs typeface="+mn-cs"/>
              </a:rPr>
              <a:t> American </a:t>
            </a:r>
            <a:r>
              <a:rPr lang="nl-NL" sz="1200" kern="1200" dirty="0" err="1" smtClean="0">
                <a:solidFill>
                  <a:schemeClr val="tx1"/>
                </a:solidFill>
                <a:effectLst/>
                <a:latin typeface="+mn-lt"/>
                <a:ea typeface="+mn-ea"/>
                <a:cs typeface="+mn-cs"/>
              </a:rPr>
              <a:t>settings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with</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their</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immaculately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staged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lighting</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somber, </a:t>
            </a:r>
            <a:r>
              <a:rPr lang="nl-NL" sz="1200" kern="1200" dirty="0" err="1" smtClean="0">
                <a:solidFill>
                  <a:schemeClr val="tx1"/>
                </a:solidFill>
                <a:effectLst/>
                <a:latin typeface="+mn-lt"/>
                <a:ea typeface="+mn-ea"/>
                <a:cs typeface="+mn-cs"/>
              </a:rPr>
              <a:t>solitary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figures</a:t>
            </a:r>
            <a:r>
              <a:rPr lang="nl-NL" sz="1200" kern="1200" dirty="0" smtClean="0">
                <a:solidFill>
                  <a:schemeClr val="tx1"/>
                </a:solidFill>
                <a:effectLst/>
                <a:latin typeface="+mn-lt"/>
                <a:ea typeface="+mn-ea"/>
                <a:cs typeface="+mn-cs"/>
              </a:rPr>
              <a:t>, are </a:t>
            </a:r>
            <a:r>
              <a:rPr lang="nl-NL" sz="1200" kern="1200" dirty="0" err="1" smtClean="0">
                <a:solidFill>
                  <a:schemeClr val="tx1"/>
                </a:solidFill>
                <a:effectLst/>
                <a:latin typeface="+mn-lt"/>
                <a:ea typeface="+mn-ea"/>
                <a:cs typeface="+mn-cs"/>
              </a:rPr>
              <a:t>often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seen</a:t>
            </a:r>
            <a:r>
              <a:rPr lang="nl-NL" sz="1200" kern="1200" dirty="0" smtClean="0">
                <a:solidFill>
                  <a:schemeClr val="tx1"/>
                </a:solidFill>
                <a:effectLst/>
                <a:latin typeface="+mn-lt"/>
                <a:ea typeface="+mn-ea"/>
                <a:cs typeface="+mn-cs"/>
              </a:rPr>
              <a:t> as </a:t>
            </a:r>
            <a:r>
              <a:rPr lang="nl-NL" sz="1200" kern="1200" dirty="0" err="1" smtClean="0">
                <a:solidFill>
                  <a:schemeClr val="tx1"/>
                </a:solidFill>
                <a:effectLst/>
                <a:latin typeface="+mn-lt"/>
                <a:ea typeface="+mn-ea"/>
                <a:cs typeface="+mn-cs"/>
              </a:rPr>
              <a:t>functioning</a:t>
            </a:r>
            <a:r>
              <a:rPr lang="nl-NL" sz="1200" kern="1200" dirty="0" smtClean="0">
                <a:solidFill>
                  <a:schemeClr val="tx1"/>
                </a:solidFill>
                <a:effectLst/>
                <a:latin typeface="+mn-lt"/>
                <a:ea typeface="+mn-ea"/>
                <a:cs typeface="+mn-cs"/>
              </a:rPr>
              <a:t> in </a:t>
            </a:r>
            <a:r>
              <a:rPr lang="nl-NL" sz="1200" kern="1200" dirty="0" err="1" smtClean="0">
                <a:solidFill>
                  <a:schemeClr val="tx1"/>
                </a:solidFill>
                <a:effectLst/>
                <a:latin typeface="+mn-lt"/>
                <a:ea typeface="+mn-ea"/>
                <a:cs typeface="+mn-cs"/>
              </a:rPr>
              <a:t>conversation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with</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works</a:t>
            </a:r>
            <a:r>
              <a:rPr lang="nl-NL" sz="1200" kern="1200" dirty="0" smtClean="0">
                <a:solidFill>
                  <a:schemeClr val="tx1"/>
                </a:solidFill>
                <a:effectLst/>
                <a:latin typeface="+mn-lt"/>
                <a:ea typeface="+mn-ea"/>
                <a:cs typeface="+mn-cs"/>
              </a:rPr>
              <a:t> of </a:t>
            </a:r>
            <a:r>
              <a:rPr lang="nl-NL" sz="1200" u="sng" kern="1200" dirty="0" smtClean="0">
                <a:solidFill>
                  <a:schemeClr val="tx1"/>
                </a:solidFill>
                <a:effectLst/>
                <a:latin typeface="+mn-lt"/>
                <a:ea typeface="+mn-ea"/>
                <a:cs typeface="+mn-cs"/>
                <a:hlinkClick r:id="rId6"/>
              </a:rPr>
              <a:t>Edward Hopper</a:t>
            </a:r>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 </a:t>
            </a:r>
          </a:p>
          <a:p>
            <a:r>
              <a:rPr lang="nl-NL" sz="1200" u="sng" kern="1200" dirty="0" smtClean="0">
                <a:solidFill>
                  <a:schemeClr val="tx1"/>
                </a:solidFill>
                <a:effectLst/>
                <a:latin typeface="+mn-lt"/>
                <a:ea typeface="+mn-ea"/>
                <a:cs typeface="+mn-cs"/>
                <a:hlinkClick r:id="rId7"/>
              </a:rPr>
              <a:t>https://www.artsy.net/artwork/gregory-crewdson-untitled</a:t>
            </a:r>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00573E16-81BD-BF4C-AA88-760DC9243915}" type="slidenum">
              <a:rPr lang="nl-NL" smtClean="0"/>
              <a:t>5</a:t>
            </a:fld>
            <a:endParaRPr lang="nl-NL"/>
          </a:p>
        </p:txBody>
      </p:sp>
    </p:spTree>
    <p:extLst>
      <p:ext uri="{BB962C8B-B14F-4D97-AF65-F5344CB8AC3E}">
        <p14:creationId xmlns:p14="http://schemas.microsoft.com/office/powerpoint/2010/main" val="289700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VERDIEPING</a:t>
            </a:r>
          </a:p>
          <a:p>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Zichtbare link tussen schilderkunst, film en fotografie. </a:t>
            </a:r>
            <a:r>
              <a:rPr lang="nl-NL" sz="1200" b="1" kern="1200" dirty="0" err="1" smtClean="0">
                <a:solidFill>
                  <a:schemeClr val="tx1"/>
                </a:solidFill>
                <a:effectLst/>
                <a:latin typeface="+mn-lt"/>
                <a:ea typeface="+mn-ea"/>
                <a:cs typeface="+mn-cs"/>
              </a:rPr>
              <a:t>Crewdson</a:t>
            </a:r>
            <a:r>
              <a:rPr lang="nl-NL" sz="1200" b="1" kern="1200" dirty="0" smtClean="0">
                <a:solidFill>
                  <a:schemeClr val="tx1"/>
                </a:solidFill>
                <a:effectLst/>
                <a:latin typeface="+mn-lt"/>
                <a:ea typeface="+mn-ea"/>
                <a:cs typeface="+mn-cs"/>
              </a:rPr>
              <a:t> liet zich inspireren door regisseurs als David Lynch, welke zich liet inspireren door Edward Hopper.</a:t>
            </a:r>
            <a:endParaRPr lang="nl-NL" sz="1200" kern="1200" dirty="0" smtClean="0">
              <a:solidFill>
                <a:schemeClr val="tx1"/>
              </a:solidFill>
              <a:effectLst/>
              <a:latin typeface="+mn-lt"/>
              <a:ea typeface="+mn-ea"/>
              <a:cs typeface="+mn-cs"/>
            </a:endParaRPr>
          </a:p>
          <a:p>
            <a:endParaRPr lang="nl-NL" sz="1200" b="1"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TIP:</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r>
              <a:rPr lang="nl-NL" sz="1200" u="sng" kern="1200" dirty="0" smtClean="0">
                <a:solidFill>
                  <a:schemeClr val="tx1"/>
                </a:solidFill>
                <a:effectLst/>
                <a:latin typeface="+mn-lt"/>
                <a:ea typeface="+mn-ea"/>
                <a:cs typeface="+mn-cs"/>
                <a:hlinkClick r:id="rId3"/>
              </a:rPr>
              <a:t>http://web.avrotros.nl/cultuur/kunst/nieuws/20140528_film_edward_hopper.aspx</a:t>
            </a:r>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Bekijk hierboven </a:t>
            </a:r>
            <a:r>
              <a:rPr lang="nl-NL" sz="1200" b="1" kern="1200" dirty="0" smtClean="0">
                <a:solidFill>
                  <a:schemeClr val="tx1"/>
                </a:solidFill>
                <a:effectLst/>
                <a:latin typeface="+mn-lt"/>
                <a:ea typeface="+mn-ea"/>
                <a:cs typeface="+mn-cs"/>
              </a:rPr>
              <a:t>de Close Up documentaire </a:t>
            </a:r>
            <a:r>
              <a:rPr lang="nl-NL" sz="1200" b="1" i="1" kern="1200" dirty="0" smtClean="0">
                <a:solidFill>
                  <a:schemeClr val="tx1"/>
                </a:solidFill>
                <a:effectLst/>
                <a:latin typeface="+mn-lt"/>
                <a:ea typeface="+mn-ea"/>
                <a:cs typeface="+mn-cs"/>
              </a:rPr>
              <a:t>Edward Hopper - Het witte doek (2012</a:t>
            </a:r>
            <a:r>
              <a:rPr lang="nl-NL" sz="1200" i="1" kern="1200" dirty="0" smtClean="0">
                <a:solidFill>
                  <a:schemeClr val="tx1"/>
                </a:solidFill>
                <a:effectLst/>
                <a:latin typeface="+mn-lt"/>
                <a:ea typeface="+mn-ea"/>
                <a:cs typeface="+mn-cs"/>
              </a:rPr>
              <a:t>)</a:t>
            </a:r>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Geen enkele andere Westerse schilder – behalve misschien Vermeer – heeft werk gemaakt dat zozeer van invloed is geweest op de hedendaagse film als Edward Hopper (1882-1967). </a:t>
            </a:r>
          </a:p>
          <a:p>
            <a:r>
              <a:rPr lang="nl-NL" sz="1200" b="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Verontrustend / onheilspellend</a:t>
            </a:r>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Zijn verstilde maar desondanks vaak licht verontrustende taferelen, waarin licht en schaduw een grote rol spelen en waarin de moderne mens als een geïsoleerd, melancholiek wezen verbeeld wordt, vormden een inspiratie voor regisseurs als Alfred </a:t>
            </a:r>
            <a:r>
              <a:rPr lang="nl-NL" sz="1200" b="1" kern="1200" dirty="0" err="1" smtClean="0">
                <a:solidFill>
                  <a:schemeClr val="tx1"/>
                </a:solidFill>
                <a:effectLst/>
                <a:latin typeface="+mn-lt"/>
                <a:ea typeface="+mn-ea"/>
                <a:cs typeface="+mn-cs"/>
              </a:rPr>
              <a:t>Hitchcock</a:t>
            </a:r>
            <a:r>
              <a:rPr lang="nl-NL" sz="1200" b="1" kern="1200" dirty="0" smtClean="0">
                <a:solidFill>
                  <a:schemeClr val="tx1"/>
                </a:solidFill>
                <a:effectLst/>
                <a:latin typeface="+mn-lt"/>
                <a:ea typeface="+mn-ea"/>
                <a:cs typeface="+mn-cs"/>
              </a:rPr>
              <a:t>, Wim Wenders, Herbert Ross, David Lynch en anderen. Dit gegeven, evenals de grote schaal waarop zijn werk via reproducties is verspreid, heeft ervoor gezorgd dat vrijwel iedereen zijn werk kent. </a:t>
            </a:r>
          </a:p>
          <a:p>
            <a:endParaRPr lang="nl-NL" sz="1200" b="1"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De link tussen film,</a:t>
            </a:r>
            <a:r>
              <a:rPr lang="nl-NL" sz="1200" b="1" kern="1200" baseline="0" dirty="0" smtClean="0">
                <a:solidFill>
                  <a:schemeClr val="tx1"/>
                </a:solidFill>
                <a:effectLst/>
                <a:latin typeface="+mn-lt"/>
                <a:ea typeface="+mn-ea"/>
                <a:cs typeface="+mn-cs"/>
              </a:rPr>
              <a:t> fotografie en schilderkunst</a:t>
            </a:r>
          </a:p>
          <a:p>
            <a:r>
              <a:rPr lang="nl-NL" sz="1200" b="0" kern="1200" dirty="0" smtClean="0">
                <a:solidFill>
                  <a:schemeClr val="tx1"/>
                </a:solidFill>
                <a:effectLst/>
                <a:latin typeface="+mn-lt"/>
                <a:ea typeface="+mn-ea"/>
                <a:cs typeface="+mn-cs"/>
              </a:rPr>
              <a:t>Zie ook</a:t>
            </a:r>
            <a:r>
              <a:rPr lang="nl-NL" sz="1200" b="0" kern="1200" baseline="0" dirty="0" smtClean="0">
                <a:solidFill>
                  <a:schemeClr val="tx1"/>
                </a:solidFill>
                <a:effectLst/>
                <a:latin typeface="+mn-lt"/>
                <a:ea typeface="+mn-ea"/>
                <a:cs typeface="+mn-cs"/>
              </a:rPr>
              <a:t> </a:t>
            </a:r>
            <a:r>
              <a:rPr lang="nl-NL" sz="1200" b="0" kern="1200" dirty="0" smtClean="0">
                <a:solidFill>
                  <a:schemeClr val="tx1"/>
                </a:solidFill>
                <a:latin typeface="+mn-lt"/>
                <a:ea typeface="+mn-ea"/>
                <a:cs typeface="+mn-cs"/>
              </a:rPr>
              <a:t>Alfred </a:t>
            </a:r>
            <a:r>
              <a:rPr lang="nl-NL" sz="1200" b="0" kern="1200" dirty="0" err="1" smtClean="0">
                <a:solidFill>
                  <a:schemeClr val="tx1"/>
                </a:solidFill>
                <a:latin typeface="+mn-lt"/>
                <a:ea typeface="+mn-ea"/>
                <a:cs typeface="+mn-cs"/>
              </a:rPr>
              <a:t>Hitchcock</a:t>
            </a:r>
            <a:endParaRPr lang="nl-NL"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u="sng" kern="1200" dirty="0" smtClean="0">
                <a:solidFill>
                  <a:schemeClr val="tx1"/>
                </a:solidFill>
                <a:effectLst/>
                <a:latin typeface="+mn-lt"/>
                <a:ea typeface="+mn-ea"/>
                <a:cs typeface="+mn-cs"/>
                <a:hlinkClick r:id="rId4"/>
              </a:rPr>
              <a:t>http://zichtopzien.blogspot.nl/2013/05/verdacht-licht-en-onheilspellende.html</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00573E16-81BD-BF4C-AA88-760DC9243915}" type="slidenum">
              <a:rPr lang="nl-NL" smtClean="0"/>
              <a:t>6</a:t>
            </a:fld>
            <a:endParaRPr lang="nl-NL"/>
          </a:p>
        </p:txBody>
      </p:sp>
    </p:spTree>
    <p:extLst>
      <p:ext uri="{BB962C8B-B14F-4D97-AF65-F5344CB8AC3E}">
        <p14:creationId xmlns:p14="http://schemas.microsoft.com/office/powerpoint/2010/main" val="1494613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VERDIEPING</a:t>
            </a:r>
          </a:p>
          <a:p>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Zichtbare link tussen schilderkunst, film en fotografie. </a:t>
            </a:r>
            <a:r>
              <a:rPr lang="nl-NL" sz="1200" b="1" kern="1200" dirty="0" err="1" smtClean="0">
                <a:solidFill>
                  <a:schemeClr val="tx1"/>
                </a:solidFill>
                <a:effectLst/>
                <a:latin typeface="+mn-lt"/>
                <a:ea typeface="+mn-ea"/>
                <a:cs typeface="+mn-cs"/>
              </a:rPr>
              <a:t>Crewdson</a:t>
            </a:r>
            <a:r>
              <a:rPr lang="nl-NL" sz="1200" b="1" kern="1200" dirty="0" smtClean="0">
                <a:solidFill>
                  <a:schemeClr val="tx1"/>
                </a:solidFill>
                <a:effectLst/>
                <a:latin typeface="+mn-lt"/>
                <a:ea typeface="+mn-ea"/>
                <a:cs typeface="+mn-cs"/>
              </a:rPr>
              <a:t> liet zich inspireren door regisseurs als David Lynch, welke zich liet inspireren door Edward Hopper.</a:t>
            </a:r>
            <a:endParaRPr lang="nl-NL" sz="1200" kern="1200" dirty="0" smtClean="0">
              <a:solidFill>
                <a:schemeClr val="tx1"/>
              </a:solidFill>
              <a:effectLst/>
              <a:latin typeface="+mn-lt"/>
              <a:ea typeface="+mn-ea"/>
              <a:cs typeface="+mn-cs"/>
            </a:endParaRPr>
          </a:p>
          <a:p>
            <a:endParaRPr lang="nl-NL" sz="1200" b="1"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TIP:</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r>
              <a:rPr lang="nl-NL" sz="1200" u="sng" kern="1200" dirty="0" smtClean="0">
                <a:solidFill>
                  <a:schemeClr val="tx1"/>
                </a:solidFill>
                <a:effectLst/>
                <a:latin typeface="+mn-lt"/>
                <a:ea typeface="+mn-ea"/>
                <a:cs typeface="+mn-cs"/>
                <a:hlinkClick r:id="rId3"/>
              </a:rPr>
              <a:t>http://web.avrotros.nl/cultuur/kunst/nieuws/20140528_film_edward_hopper.aspx</a:t>
            </a:r>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Bekijk hierboven </a:t>
            </a:r>
            <a:r>
              <a:rPr lang="nl-NL" sz="1200" b="1" kern="1200" dirty="0" smtClean="0">
                <a:solidFill>
                  <a:schemeClr val="tx1"/>
                </a:solidFill>
                <a:effectLst/>
                <a:latin typeface="+mn-lt"/>
                <a:ea typeface="+mn-ea"/>
                <a:cs typeface="+mn-cs"/>
              </a:rPr>
              <a:t>de Close Up documentaire </a:t>
            </a:r>
            <a:r>
              <a:rPr lang="nl-NL" sz="1200" b="1" i="1" kern="1200" dirty="0" smtClean="0">
                <a:solidFill>
                  <a:schemeClr val="tx1"/>
                </a:solidFill>
                <a:effectLst/>
                <a:latin typeface="+mn-lt"/>
                <a:ea typeface="+mn-ea"/>
                <a:cs typeface="+mn-cs"/>
              </a:rPr>
              <a:t>Edward Hopper - Het witte doek (2012</a:t>
            </a:r>
            <a:r>
              <a:rPr lang="nl-NL" sz="1200" i="1" kern="1200" dirty="0" smtClean="0">
                <a:solidFill>
                  <a:schemeClr val="tx1"/>
                </a:solidFill>
                <a:effectLst/>
                <a:latin typeface="+mn-lt"/>
                <a:ea typeface="+mn-ea"/>
                <a:cs typeface="+mn-cs"/>
              </a:rPr>
              <a:t>)</a:t>
            </a:r>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Geen enkele andere Westerse schilder – behalve misschien Vermeer – heeft werk gemaakt dat zozeer van invloed is geweest op de hedendaagse film als Edward Hopper (1882-1967). </a:t>
            </a:r>
          </a:p>
          <a:p>
            <a:r>
              <a:rPr lang="nl-NL" sz="1200" b="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Verontrustend </a:t>
            </a:r>
            <a:endParaRPr lang="nl-NL" sz="1200" kern="1200" dirty="0" smtClean="0">
              <a:solidFill>
                <a:schemeClr val="tx1"/>
              </a:solidFill>
              <a:effectLst/>
              <a:latin typeface="+mn-lt"/>
              <a:ea typeface="+mn-ea"/>
              <a:cs typeface="+mn-cs"/>
            </a:endParaRPr>
          </a:p>
          <a:p>
            <a:r>
              <a:rPr lang="nl-NL" sz="1200" b="0" kern="1200" dirty="0" smtClean="0">
                <a:solidFill>
                  <a:schemeClr val="tx1"/>
                </a:solidFill>
                <a:effectLst/>
                <a:latin typeface="+mn-lt"/>
                <a:ea typeface="+mn-ea"/>
                <a:cs typeface="+mn-cs"/>
              </a:rPr>
              <a:t>Zijn verstilde maar desondanks vaak licht verontrustende taferelen, waarin licht en schaduw een grote rol spelen en waarin de moderne mens als een geïsoleerd, melancholiek wezen verbeeld wordt, vormden een inspiratie voor regisseurs als Alfred </a:t>
            </a:r>
            <a:r>
              <a:rPr lang="nl-NL" sz="1200" b="0" kern="1200" dirty="0" err="1" smtClean="0">
                <a:solidFill>
                  <a:schemeClr val="tx1"/>
                </a:solidFill>
                <a:effectLst/>
                <a:latin typeface="+mn-lt"/>
                <a:ea typeface="+mn-ea"/>
                <a:cs typeface="+mn-cs"/>
              </a:rPr>
              <a:t>Hitchcock</a:t>
            </a:r>
            <a:r>
              <a:rPr lang="nl-NL" sz="1200" b="0" kern="1200" dirty="0" smtClean="0">
                <a:solidFill>
                  <a:schemeClr val="tx1"/>
                </a:solidFill>
                <a:effectLst/>
                <a:latin typeface="+mn-lt"/>
                <a:ea typeface="+mn-ea"/>
                <a:cs typeface="+mn-cs"/>
              </a:rPr>
              <a:t>, Wim Wenders, Herbert Ross, David Lynch en anderen. Dit gegeven, evenals de grote schaal waarop zijn werk via reproducties is verspreid, heeft ervoor gezorgd dat vrijwel iedereen zijn werk kent. </a:t>
            </a:r>
          </a:p>
          <a:p>
            <a:endParaRPr lang="nl-NL" dirty="0"/>
          </a:p>
        </p:txBody>
      </p:sp>
      <p:sp>
        <p:nvSpPr>
          <p:cNvPr id="4" name="Tijdelijke aanduiding voor dianummer 3"/>
          <p:cNvSpPr>
            <a:spLocks noGrp="1"/>
          </p:cNvSpPr>
          <p:nvPr>
            <p:ph type="sldNum" sz="quarter" idx="10"/>
          </p:nvPr>
        </p:nvSpPr>
        <p:spPr/>
        <p:txBody>
          <a:bodyPr/>
          <a:lstStyle/>
          <a:p>
            <a:fld id="{00573E16-81BD-BF4C-AA88-760DC9243915}" type="slidenum">
              <a:rPr lang="nl-NL" smtClean="0"/>
              <a:t>7</a:t>
            </a:fld>
            <a:endParaRPr lang="nl-NL"/>
          </a:p>
        </p:txBody>
      </p:sp>
    </p:spTree>
    <p:extLst>
      <p:ext uri="{BB962C8B-B14F-4D97-AF65-F5344CB8AC3E}">
        <p14:creationId xmlns:p14="http://schemas.microsoft.com/office/powerpoint/2010/main" val="78012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1" kern="1200" baseline="0" dirty="0" smtClean="0">
                <a:solidFill>
                  <a:schemeClr val="tx1"/>
                </a:solidFill>
                <a:effectLst/>
                <a:latin typeface="+mn-lt"/>
                <a:ea typeface="+mn-ea"/>
                <a:cs typeface="+mn-cs"/>
              </a:rPr>
              <a:t>Vragen:</a:t>
            </a:r>
          </a:p>
          <a:p>
            <a:pPr lvl="0"/>
            <a:r>
              <a:rPr lang="nl-NL" sz="1200" b="0" kern="1200" dirty="0" smtClean="0">
                <a:solidFill>
                  <a:schemeClr val="tx1"/>
                </a:solidFill>
                <a:effectLst/>
                <a:latin typeface="+mn-lt"/>
                <a:ea typeface="+mn-ea"/>
                <a:cs typeface="+mn-cs"/>
              </a:rPr>
              <a:t>Hoe zou je de sfeer</a:t>
            </a:r>
            <a:r>
              <a:rPr lang="nl-NL" sz="1200" b="0" kern="1200" baseline="0" dirty="0" smtClean="0">
                <a:solidFill>
                  <a:schemeClr val="tx1"/>
                </a:solidFill>
                <a:effectLst/>
                <a:latin typeface="+mn-lt"/>
                <a:ea typeface="+mn-ea"/>
                <a:cs typeface="+mn-cs"/>
              </a:rPr>
              <a:t> in deze foto’s kunnen omschrijven? </a:t>
            </a:r>
          </a:p>
          <a:p>
            <a:pPr lvl="0"/>
            <a:endParaRPr lang="nl-NL" sz="1200" b="0" kern="1200" dirty="0" smtClean="0">
              <a:solidFill>
                <a:schemeClr val="tx1"/>
              </a:solidFill>
              <a:effectLst/>
              <a:latin typeface="+mn-lt"/>
              <a:ea typeface="+mn-ea"/>
              <a:cs typeface="+mn-cs"/>
            </a:endParaRPr>
          </a:p>
          <a:p>
            <a:pPr lvl="0"/>
            <a:r>
              <a:rPr lang="nl-NL" sz="1200" b="0" kern="1200" dirty="0" smtClean="0">
                <a:solidFill>
                  <a:schemeClr val="tx1"/>
                </a:solidFill>
                <a:effectLst/>
                <a:latin typeface="+mn-lt"/>
                <a:ea typeface="+mn-ea"/>
                <a:cs typeface="+mn-cs"/>
              </a:rPr>
              <a:t>Waardoor komt het</a:t>
            </a:r>
            <a:r>
              <a:rPr lang="nl-NL" sz="1200" b="0" kern="1200" baseline="0" dirty="0" smtClean="0">
                <a:solidFill>
                  <a:schemeClr val="tx1"/>
                </a:solidFill>
                <a:effectLst/>
                <a:latin typeface="+mn-lt"/>
                <a:ea typeface="+mn-ea"/>
                <a:cs typeface="+mn-cs"/>
              </a:rPr>
              <a:t> dat deze foto die sfeer heeft volgens jou? (combinatie kunstlicht / daglicht + kleur?)</a:t>
            </a:r>
            <a:endParaRPr lang="nl-NL" sz="1200" b="0" kern="1200" dirty="0" smtClean="0">
              <a:solidFill>
                <a:schemeClr val="tx1"/>
              </a:solidFill>
              <a:effectLst/>
              <a:latin typeface="+mn-lt"/>
              <a:ea typeface="+mn-ea"/>
              <a:cs typeface="+mn-cs"/>
            </a:endParaRPr>
          </a:p>
          <a:p>
            <a:pPr lvl="0"/>
            <a:endParaRPr lang="nl-NL" sz="1200" b="0" kern="1200" dirty="0" smtClean="0">
              <a:solidFill>
                <a:schemeClr val="tx1"/>
              </a:solidFill>
              <a:effectLst/>
              <a:latin typeface="+mn-lt"/>
              <a:ea typeface="+mn-ea"/>
              <a:cs typeface="+mn-cs"/>
            </a:endParaRPr>
          </a:p>
          <a:p>
            <a:pPr lvl="0"/>
            <a:r>
              <a:rPr lang="nl-NL" sz="1200" b="0" kern="1200" dirty="0" smtClean="0">
                <a:solidFill>
                  <a:schemeClr val="tx1"/>
                </a:solidFill>
                <a:effectLst/>
                <a:latin typeface="+mn-lt"/>
                <a:ea typeface="+mn-ea"/>
                <a:cs typeface="+mn-cs"/>
              </a:rPr>
              <a:t>Omschrijf aan de hand van de beeldaspecten</a:t>
            </a:r>
            <a:r>
              <a:rPr lang="nl-NL" sz="1200" b="0" kern="1200" baseline="0" dirty="0" smtClean="0">
                <a:solidFill>
                  <a:schemeClr val="tx1"/>
                </a:solidFill>
                <a:effectLst/>
                <a:latin typeface="+mn-lt"/>
                <a:ea typeface="+mn-ea"/>
                <a:cs typeface="+mn-cs"/>
              </a:rPr>
              <a:t> hieronder, wat je ziet op de foto. Draagt dit bij aan de sfeer die je ziet op de foto? Wat kun je zeggen over (kleur / licht / ruimte / beweging / gezichtsuitdrukking / lichaamshouding) in deze foto?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dirty="0" smtClean="0">
                <a:solidFill>
                  <a:schemeClr val="tx1"/>
                </a:solidFill>
                <a:effectLst/>
                <a:latin typeface="+mn-lt"/>
                <a:ea typeface="+mn-ea"/>
                <a:cs typeface="+mn-cs"/>
              </a:rPr>
              <a:t>Probeer</a:t>
            </a:r>
            <a:r>
              <a:rPr lang="nl-NL" sz="1200" b="0" kern="1200" baseline="0" dirty="0" smtClean="0">
                <a:solidFill>
                  <a:schemeClr val="tx1"/>
                </a:solidFill>
                <a:effectLst/>
                <a:latin typeface="+mn-lt"/>
                <a:ea typeface="+mn-ea"/>
                <a:cs typeface="+mn-cs"/>
              </a:rPr>
              <a:t> nu in 1 woord de </a:t>
            </a:r>
            <a:r>
              <a:rPr lang="nl-NL" sz="1200" b="0" kern="1200" dirty="0" smtClean="0">
                <a:solidFill>
                  <a:schemeClr val="tx1"/>
                </a:solidFill>
                <a:effectLst/>
                <a:latin typeface="+mn-lt"/>
                <a:ea typeface="+mn-ea"/>
                <a:cs typeface="+mn-cs"/>
              </a:rPr>
              <a:t>sfeer</a:t>
            </a:r>
            <a:r>
              <a:rPr lang="nl-NL" sz="1200" b="0" kern="1200" baseline="0" dirty="0" smtClean="0">
                <a:solidFill>
                  <a:schemeClr val="tx1"/>
                </a:solidFill>
                <a:effectLst/>
                <a:latin typeface="+mn-lt"/>
                <a:ea typeface="+mn-ea"/>
                <a:cs typeface="+mn-cs"/>
              </a:rPr>
              <a:t> in deze foto te omschrijven.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baseline="0" dirty="0" smtClean="0">
                <a:solidFill>
                  <a:schemeClr val="tx1"/>
                </a:solidFill>
                <a:effectLst/>
                <a:latin typeface="+mn-lt"/>
                <a:ea typeface="+mn-ea"/>
                <a:cs typeface="+mn-cs"/>
              </a:rPr>
              <a:t>Bijlagen:</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nl-NL" sz="1200" b="0" kern="1200" baseline="0" dirty="0" smtClean="0">
                <a:solidFill>
                  <a:schemeClr val="tx1"/>
                </a:solidFill>
                <a:effectLst/>
                <a:latin typeface="+mn-lt"/>
                <a:ea typeface="+mn-ea"/>
                <a:cs typeface="+mn-cs"/>
              </a:rPr>
              <a:t>Formulier beeldanalyse</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nl-NL" sz="1200" b="0" kern="1200" baseline="0" dirty="0" smtClean="0">
                <a:solidFill>
                  <a:schemeClr val="tx1"/>
                </a:solidFill>
                <a:effectLst/>
                <a:latin typeface="+mn-lt"/>
                <a:ea typeface="+mn-ea"/>
                <a:cs typeface="+mn-cs"/>
              </a:rPr>
              <a:t>Begrippenlijst beeldaspecten</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nl-NL" sz="1200" b="0" kern="1200" baseline="0" dirty="0" smtClean="0">
                <a:solidFill>
                  <a:schemeClr val="tx1"/>
                </a:solidFill>
                <a:effectLst/>
                <a:latin typeface="+mn-lt"/>
                <a:ea typeface="+mn-ea"/>
                <a:cs typeface="+mn-cs"/>
              </a:rPr>
              <a:t>Dummy periode 1</a:t>
            </a:r>
          </a:p>
          <a:p>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Achtergrond informatie</a:t>
            </a:r>
          </a:p>
          <a:p>
            <a:r>
              <a:rPr lang="nl-NL" sz="1200" kern="1200" dirty="0" smtClean="0">
                <a:solidFill>
                  <a:schemeClr val="tx1"/>
                </a:solidFill>
                <a:effectLst/>
                <a:latin typeface="+mn-lt"/>
                <a:ea typeface="+mn-ea"/>
                <a:cs typeface="+mn-cs"/>
              </a:rPr>
              <a:t>In de geënsceneerde fotografie (waar je een beeld in scene zet) wordt een sfeer doelbewust</a:t>
            </a:r>
            <a:r>
              <a:rPr lang="nl-NL" sz="1200" kern="1200" baseline="0" dirty="0" smtClean="0">
                <a:solidFill>
                  <a:schemeClr val="tx1"/>
                </a:solidFill>
                <a:effectLst/>
                <a:latin typeface="+mn-lt"/>
                <a:ea typeface="+mn-ea"/>
                <a:cs typeface="+mn-cs"/>
              </a:rPr>
              <a:t> gecreëerd en ‘gemaakt’ (zie </a:t>
            </a:r>
            <a:r>
              <a:rPr lang="nl-NL" sz="1200" b="1" kern="1200" baseline="0" dirty="0" err="1" smtClean="0">
                <a:solidFill>
                  <a:schemeClr val="tx1"/>
                </a:solidFill>
                <a:effectLst/>
                <a:latin typeface="+mn-lt"/>
                <a:ea typeface="+mn-ea"/>
                <a:cs typeface="+mn-cs"/>
              </a:rPr>
              <a:t>Gregory</a:t>
            </a:r>
            <a:r>
              <a:rPr lang="nl-NL" sz="1200" b="1" kern="1200" baseline="0" dirty="0" smtClean="0">
                <a:solidFill>
                  <a:schemeClr val="tx1"/>
                </a:solidFill>
                <a:effectLst/>
                <a:latin typeface="+mn-lt"/>
                <a:ea typeface="+mn-ea"/>
                <a:cs typeface="+mn-cs"/>
              </a:rPr>
              <a:t> </a:t>
            </a:r>
            <a:r>
              <a:rPr lang="nl-NL" sz="1200" b="1" kern="1200" baseline="0" dirty="0" err="1" smtClean="0">
                <a:solidFill>
                  <a:schemeClr val="tx1"/>
                </a:solidFill>
                <a:effectLst/>
                <a:latin typeface="+mn-lt"/>
                <a:ea typeface="+mn-ea"/>
                <a:cs typeface="+mn-cs"/>
              </a:rPr>
              <a:t>Crewdson</a:t>
            </a:r>
            <a:r>
              <a:rPr lang="nl-NL" sz="1200" kern="1200" baseline="0" dirty="0" smtClean="0">
                <a:solidFill>
                  <a:schemeClr val="tx1"/>
                </a:solidFill>
                <a:effectLst/>
                <a:latin typeface="+mn-lt"/>
                <a:ea typeface="+mn-ea"/>
                <a:cs typeface="+mn-cs"/>
              </a:rPr>
              <a:t>).</a:t>
            </a:r>
          </a:p>
          <a:p>
            <a:endParaRPr lang="nl-NL" sz="1200" kern="1200" baseline="0" dirty="0" smtClean="0">
              <a:solidFill>
                <a:schemeClr val="tx1"/>
              </a:solidFill>
              <a:effectLst/>
              <a:latin typeface="+mn-lt"/>
              <a:ea typeface="+mn-ea"/>
              <a:cs typeface="+mn-cs"/>
            </a:endParaRPr>
          </a:p>
          <a:p>
            <a:r>
              <a:rPr lang="nl-NL" sz="1200" kern="1200" baseline="0" dirty="0" smtClean="0">
                <a:solidFill>
                  <a:schemeClr val="tx1"/>
                </a:solidFill>
                <a:effectLst/>
                <a:latin typeface="+mn-lt"/>
                <a:ea typeface="+mn-ea"/>
                <a:cs typeface="+mn-cs"/>
              </a:rPr>
              <a:t>In de documentaire fotografie ‘vind en vang’ je een bestaande sfeer. Een voorbeeld hiervan is het werk van </a:t>
            </a:r>
            <a:r>
              <a:rPr lang="nl-NL" sz="1200" b="1" kern="1200" baseline="0" dirty="0" smtClean="0">
                <a:solidFill>
                  <a:schemeClr val="tx1"/>
                </a:solidFill>
                <a:effectLst/>
                <a:latin typeface="+mn-lt"/>
                <a:ea typeface="+mn-ea"/>
                <a:cs typeface="+mn-cs"/>
              </a:rPr>
              <a:t>William </a:t>
            </a:r>
            <a:r>
              <a:rPr lang="nl-NL" sz="1200" b="1" kern="1200" baseline="0" dirty="0" err="1" smtClean="0">
                <a:solidFill>
                  <a:schemeClr val="tx1"/>
                </a:solidFill>
                <a:effectLst/>
                <a:latin typeface="+mn-lt"/>
                <a:ea typeface="+mn-ea"/>
                <a:cs typeface="+mn-cs"/>
              </a:rPr>
              <a:t>Eggleston</a:t>
            </a:r>
            <a:r>
              <a:rPr lang="nl-NL" sz="1200" kern="1200" baseline="0" dirty="0" smtClean="0">
                <a:solidFill>
                  <a:schemeClr val="tx1"/>
                </a:solidFill>
                <a:effectLst/>
                <a:latin typeface="+mn-lt"/>
                <a:ea typeface="+mn-ea"/>
                <a:cs typeface="+mn-cs"/>
              </a:rPr>
              <a:t> (zie foto van deze dia). </a:t>
            </a:r>
          </a:p>
          <a:p>
            <a:endParaRPr lang="nl-NL" sz="1200" kern="1200" baseline="0" dirty="0" smtClean="0">
              <a:solidFill>
                <a:schemeClr val="tx1"/>
              </a:solidFill>
              <a:effectLst/>
              <a:latin typeface="+mn-lt"/>
              <a:ea typeface="+mn-ea"/>
              <a:cs typeface="+mn-cs"/>
            </a:endParaRPr>
          </a:p>
          <a:p>
            <a:r>
              <a:rPr lang="nl-NL" sz="1200" i="1" kern="1200" baseline="0" dirty="0" smtClean="0">
                <a:solidFill>
                  <a:schemeClr val="tx1"/>
                </a:solidFill>
                <a:effectLst/>
                <a:latin typeface="+mn-lt"/>
                <a:ea typeface="+mn-ea"/>
                <a:cs typeface="+mn-cs"/>
              </a:rPr>
              <a:t>Voor William </a:t>
            </a:r>
            <a:r>
              <a:rPr lang="nl-NL" sz="1200" i="1" kern="1200" baseline="0" dirty="0" err="1" smtClean="0">
                <a:solidFill>
                  <a:schemeClr val="tx1"/>
                </a:solidFill>
                <a:effectLst/>
                <a:latin typeface="+mn-lt"/>
                <a:ea typeface="+mn-ea"/>
                <a:cs typeface="+mn-cs"/>
              </a:rPr>
              <a:t>Eggleston</a:t>
            </a:r>
            <a:r>
              <a:rPr lang="nl-NL" sz="1200" i="1" kern="1200" baseline="0" dirty="0" smtClean="0">
                <a:solidFill>
                  <a:schemeClr val="tx1"/>
                </a:solidFill>
                <a:effectLst/>
                <a:latin typeface="+mn-lt"/>
                <a:ea typeface="+mn-ea"/>
                <a:cs typeface="+mn-cs"/>
              </a:rPr>
              <a:t> is geen enkel onderwerp te banaal (gewoon). “Ik had ideeën over een democratische manier van om me heen kijken: niets was belangrijker dan iets ander,” aldus </a:t>
            </a:r>
            <a:r>
              <a:rPr lang="nl-NL" sz="1200" i="1" kern="1200" baseline="0" dirty="0" err="1" smtClean="0">
                <a:solidFill>
                  <a:schemeClr val="tx1"/>
                </a:solidFill>
                <a:effectLst/>
                <a:latin typeface="+mn-lt"/>
                <a:ea typeface="+mn-ea"/>
                <a:cs typeface="+mn-cs"/>
              </a:rPr>
              <a:t>Eggleston</a:t>
            </a:r>
            <a:r>
              <a:rPr lang="nl-NL" sz="1200" i="1" kern="1200" baseline="0" dirty="0" smtClean="0">
                <a:solidFill>
                  <a:schemeClr val="tx1"/>
                </a:solidFill>
                <a:effectLst/>
                <a:latin typeface="+mn-lt"/>
                <a:ea typeface="+mn-ea"/>
                <a:cs typeface="+mn-cs"/>
              </a:rPr>
              <a:t>. </a:t>
            </a:r>
            <a:r>
              <a:rPr lang="nl-NL" sz="1200" b="1" i="1" kern="1200" baseline="0" dirty="0" smtClean="0">
                <a:solidFill>
                  <a:schemeClr val="tx1"/>
                </a:solidFill>
                <a:effectLst/>
                <a:latin typeface="+mn-lt"/>
                <a:ea typeface="+mn-ea"/>
                <a:cs typeface="+mn-cs"/>
              </a:rPr>
              <a:t>Net als de Amerikaanse realistische schilder Edward Hopper heeft hij een voorkeur voor het gewone en banale</a:t>
            </a:r>
            <a:r>
              <a:rPr lang="nl-NL" sz="1200" i="1" kern="1200" baseline="0" dirty="0" smtClean="0">
                <a:solidFill>
                  <a:schemeClr val="tx1"/>
                </a:solidFill>
                <a:effectLst/>
                <a:latin typeface="+mn-lt"/>
                <a:ea typeface="+mn-ea"/>
                <a:cs typeface="+mn-cs"/>
              </a:rPr>
              <a:t>: lege douches, gootstenen, verkeersborden, plastic speeltjes, gescheurde posters, oude banden, rommelige rode plafonds. (</a:t>
            </a:r>
            <a:r>
              <a:rPr lang="is-IS" sz="1200" i="1" kern="1200" baseline="0" dirty="0" smtClean="0">
                <a:solidFill>
                  <a:schemeClr val="tx1"/>
                </a:solidFill>
                <a:effectLst/>
                <a:latin typeface="+mn-lt"/>
                <a:ea typeface="+mn-ea"/>
                <a:cs typeface="+mn-cs"/>
              </a:rPr>
              <a:t>…) Toch kan ook kleur worden aangevoerd als thema in zijn werk. (...) De kleur krijgt een emotionele lading (...). Eggleston noemt de kleuren die hij gebruikt ‘verleidelijk’ en zegt: “Wanneer je al die kleuren gebruikt, lijkt het niet meer op de oorspronkelijke situatie”. Dit maakt het beeld meer surreeel dan reeel. </a:t>
            </a:r>
          </a:p>
          <a:p>
            <a:endParaRPr lang="is-IS" sz="1200" i="1" kern="1200" baseline="0" dirty="0" smtClean="0">
              <a:solidFill>
                <a:schemeClr val="tx1"/>
              </a:solidFill>
              <a:effectLst/>
              <a:latin typeface="+mn-lt"/>
              <a:ea typeface="+mn-ea"/>
              <a:cs typeface="+mn-cs"/>
            </a:endParaRPr>
          </a:p>
          <a:p>
            <a:r>
              <a:rPr lang="is-IS" sz="1200" i="1" kern="1200" baseline="0" dirty="0" smtClean="0">
                <a:solidFill>
                  <a:schemeClr val="tx1"/>
                </a:solidFill>
                <a:effectLst/>
                <a:latin typeface="+mn-lt"/>
                <a:ea typeface="+mn-ea"/>
                <a:cs typeface="+mn-cs"/>
              </a:rPr>
              <a:t>Eggleston (kleurfoto- pionier) concentreerde zich op gewone thema’s. Hij zette ze op als familiekiekjes, maar koos voor een dure techniek: het dyetransferproces. De combinatie was briljant, want door de fraaie uitvoering ontstijgt het pretentieloze thema zichzelf. </a:t>
            </a:r>
            <a:endParaRPr lang="nl-NL" sz="1200" i="1" kern="1200" baseline="0" dirty="0" smtClean="0">
              <a:solidFill>
                <a:schemeClr val="tx1"/>
              </a:solidFill>
              <a:effectLst/>
              <a:latin typeface="+mn-lt"/>
              <a:ea typeface="+mn-ea"/>
              <a:cs typeface="+mn-cs"/>
            </a:endParaRPr>
          </a:p>
          <a:p>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Bron:</a:t>
            </a:r>
            <a:r>
              <a:rPr lang="nl-NL" baseline="0" dirty="0" smtClean="0"/>
              <a:t> </a:t>
            </a:r>
            <a:r>
              <a:rPr lang="nl-NL" i="1" dirty="0" smtClean="0"/>
              <a:t>Moderne fotografie verklaard,</a:t>
            </a:r>
            <a:r>
              <a:rPr lang="nl-NL" i="1" baseline="0" dirty="0" smtClean="0"/>
              <a:t> een overzicht van de ontwikkeling van de moderne en hedendaagse fotografie. Jackie </a:t>
            </a:r>
            <a:r>
              <a:rPr lang="nl-NL" i="1" baseline="0" dirty="0" err="1" smtClean="0"/>
              <a:t>Higgiins</a:t>
            </a:r>
            <a:r>
              <a:rPr lang="nl-NL" i="1" baseline="0" dirty="0" smtClean="0"/>
              <a:t>. </a:t>
            </a:r>
            <a:r>
              <a:rPr lang="nl-NL" i="1" baseline="0" dirty="0" err="1" smtClean="0"/>
              <a:t>Librero</a:t>
            </a:r>
            <a:r>
              <a:rPr lang="nl-NL" i="1" baseline="0" dirty="0" smtClean="0"/>
              <a:t> 2014 (p</a:t>
            </a:r>
            <a:r>
              <a:rPr lang="nl-NL" i="1" dirty="0" smtClean="0"/>
              <a:t>.52-53). </a:t>
            </a:r>
            <a:r>
              <a:rPr lang="nl-NL" i="1" baseline="0" dirty="0" smtClean="0"/>
              <a:t> </a:t>
            </a:r>
            <a:endParaRPr lang="nl-NL" i="1" dirty="0" smtClean="0"/>
          </a:p>
          <a:p>
            <a:endParaRPr lang="nl-NL" dirty="0" smtClean="0"/>
          </a:p>
        </p:txBody>
      </p:sp>
      <p:sp>
        <p:nvSpPr>
          <p:cNvPr id="4" name="Tijdelijke aanduiding voor dianummer 3"/>
          <p:cNvSpPr>
            <a:spLocks noGrp="1"/>
          </p:cNvSpPr>
          <p:nvPr>
            <p:ph type="sldNum" sz="quarter" idx="10"/>
          </p:nvPr>
        </p:nvSpPr>
        <p:spPr/>
        <p:txBody>
          <a:bodyPr/>
          <a:lstStyle/>
          <a:p>
            <a:fld id="{00573E16-81BD-BF4C-AA88-760DC9243915}" type="slidenum">
              <a:rPr lang="nl-NL" smtClean="0"/>
              <a:t>8</a:t>
            </a:fld>
            <a:endParaRPr lang="nl-NL"/>
          </a:p>
        </p:txBody>
      </p:sp>
    </p:spTree>
    <p:extLst>
      <p:ext uri="{BB962C8B-B14F-4D97-AF65-F5344CB8AC3E}">
        <p14:creationId xmlns:p14="http://schemas.microsoft.com/office/powerpoint/2010/main" val="1297893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1" kern="1200" baseline="0" dirty="0" smtClean="0">
                <a:solidFill>
                  <a:schemeClr val="tx1"/>
                </a:solidFill>
                <a:effectLst/>
                <a:latin typeface="+mn-lt"/>
                <a:ea typeface="+mn-ea"/>
                <a:cs typeface="+mn-cs"/>
              </a:rPr>
              <a:t>Vragen:</a:t>
            </a:r>
          </a:p>
          <a:p>
            <a:pPr lvl="0"/>
            <a:r>
              <a:rPr lang="nl-NL" sz="1200" b="0" kern="1200" dirty="0" smtClean="0">
                <a:solidFill>
                  <a:schemeClr val="tx1"/>
                </a:solidFill>
                <a:effectLst/>
                <a:latin typeface="+mn-lt"/>
                <a:ea typeface="+mn-ea"/>
                <a:cs typeface="+mn-cs"/>
              </a:rPr>
              <a:t>Hoe zou je de sfeer</a:t>
            </a:r>
            <a:r>
              <a:rPr lang="nl-NL" sz="1200" b="0" kern="1200" baseline="0" dirty="0" smtClean="0">
                <a:solidFill>
                  <a:schemeClr val="tx1"/>
                </a:solidFill>
                <a:effectLst/>
                <a:latin typeface="+mn-lt"/>
                <a:ea typeface="+mn-ea"/>
                <a:cs typeface="+mn-cs"/>
              </a:rPr>
              <a:t> in deze foto kunnen omschrijven? </a:t>
            </a:r>
          </a:p>
          <a:p>
            <a:pPr lvl="0"/>
            <a:endParaRPr lang="nl-NL" sz="1200" b="0" kern="1200" dirty="0" smtClean="0">
              <a:solidFill>
                <a:schemeClr val="tx1"/>
              </a:solidFill>
              <a:effectLst/>
              <a:latin typeface="+mn-lt"/>
              <a:ea typeface="+mn-ea"/>
              <a:cs typeface="+mn-cs"/>
            </a:endParaRPr>
          </a:p>
          <a:p>
            <a:pPr lvl="0"/>
            <a:r>
              <a:rPr lang="nl-NL" sz="1200" b="0" kern="1200" dirty="0" smtClean="0">
                <a:solidFill>
                  <a:schemeClr val="tx1"/>
                </a:solidFill>
                <a:effectLst/>
                <a:latin typeface="+mn-lt"/>
                <a:ea typeface="+mn-ea"/>
                <a:cs typeface="+mn-cs"/>
              </a:rPr>
              <a:t>Waardoor komt het</a:t>
            </a:r>
            <a:r>
              <a:rPr lang="nl-NL" sz="1200" b="0" kern="1200" baseline="0" dirty="0" smtClean="0">
                <a:solidFill>
                  <a:schemeClr val="tx1"/>
                </a:solidFill>
                <a:effectLst/>
                <a:latin typeface="+mn-lt"/>
                <a:ea typeface="+mn-ea"/>
                <a:cs typeface="+mn-cs"/>
              </a:rPr>
              <a:t> dat deze foto die sfeer heeft volgens jou?</a:t>
            </a:r>
            <a:endParaRPr lang="nl-NL" sz="1200" b="0" kern="1200" dirty="0" smtClean="0">
              <a:solidFill>
                <a:schemeClr val="tx1"/>
              </a:solidFill>
              <a:effectLst/>
              <a:latin typeface="+mn-lt"/>
              <a:ea typeface="+mn-ea"/>
              <a:cs typeface="+mn-cs"/>
            </a:endParaRPr>
          </a:p>
          <a:p>
            <a:pPr lvl="0"/>
            <a:endParaRPr lang="nl-NL" sz="1200" b="0" kern="1200" dirty="0" smtClean="0">
              <a:solidFill>
                <a:schemeClr val="tx1"/>
              </a:solidFill>
              <a:effectLst/>
              <a:latin typeface="+mn-lt"/>
              <a:ea typeface="+mn-ea"/>
              <a:cs typeface="+mn-cs"/>
            </a:endParaRPr>
          </a:p>
          <a:p>
            <a:pPr lvl="0"/>
            <a:r>
              <a:rPr lang="nl-NL" sz="1200" b="0" kern="1200" dirty="0" smtClean="0">
                <a:solidFill>
                  <a:schemeClr val="tx1"/>
                </a:solidFill>
                <a:effectLst/>
                <a:latin typeface="+mn-lt"/>
                <a:ea typeface="+mn-ea"/>
                <a:cs typeface="+mn-cs"/>
              </a:rPr>
              <a:t>Omschrijf aan de hand van de beeldaspecten</a:t>
            </a:r>
            <a:r>
              <a:rPr lang="nl-NL" sz="1200" b="0" kern="1200" baseline="0" dirty="0" smtClean="0">
                <a:solidFill>
                  <a:schemeClr val="tx1"/>
                </a:solidFill>
                <a:effectLst/>
                <a:latin typeface="+mn-lt"/>
                <a:ea typeface="+mn-ea"/>
                <a:cs typeface="+mn-cs"/>
              </a:rPr>
              <a:t> hieronder, wat je ziet op de foto. Draagt dit bij aan de sfeer die je ziet op de foto? Wat kun je zeggen over (kleur / licht / ruimte / beweging / gezichtsuitdrukking / lichaamshouding) in deze foto?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dirty="0" smtClean="0">
                <a:solidFill>
                  <a:schemeClr val="tx1"/>
                </a:solidFill>
                <a:effectLst/>
                <a:latin typeface="+mn-lt"/>
                <a:ea typeface="+mn-ea"/>
                <a:cs typeface="+mn-cs"/>
              </a:rPr>
              <a:t>Probeer</a:t>
            </a:r>
            <a:r>
              <a:rPr lang="nl-NL" sz="1200" b="0" kern="1200" baseline="0" dirty="0" smtClean="0">
                <a:solidFill>
                  <a:schemeClr val="tx1"/>
                </a:solidFill>
                <a:effectLst/>
                <a:latin typeface="+mn-lt"/>
                <a:ea typeface="+mn-ea"/>
                <a:cs typeface="+mn-cs"/>
              </a:rPr>
              <a:t> nu in 1 woord de </a:t>
            </a:r>
            <a:r>
              <a:rPr lang="nl-NL" sz="1200" b="0" kern="1200" dirty="0" smtClean="0">
                <a:solidFill>
                  <a:schemeClr val="tx1"/>
                </a:solidFill>
                <a:effectLst/>
                <a:latin typeface="+mn-lt"/>
                <a:ea typeface="+mn-ea"/>
                <a:cs typeface="+mn-cs"/>
              </a:rPr>
              <a:t>sfeer</a:t>
            </a:r>
            <a:r>
              <a:rPr lang="nl-NL" sz="1200" b="0" kern="1200" baseline="0" dirty="0" smtClean="0">
                <a:solidFill>
                  <a:schemeClr val="tx1"/>
                </a:solidFill>
                <a:effectLst/>
                <a:latin typeface="+mn-lt"/>
                <a:ea typeface="+mn-ea"/>
                <a:cs typeface="+mn-cs"/>
              </a:rPr>
              <a:t> in deze foto te omschrijven.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baseline="0" dirty="0" smtClean="0">
                <a:solidFill>
                  <a:schemeClr val="tx1"/>
                </a:solidFill>
                <a:effectLst/>
                <a:latin typeface="+mn-lt"/>
                <a:ea typeface="+mn-ea"/>
                <a:cs typeface="+mn-cs"/>
              </a:rPr>
              <a:t>Bijlagen:</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nl-NL" sz="1200" b="0" kern="1200" baseline="0" dirty="0" smtClean="0">
                <a:solidFill>
                  <a:schemeClr val="tx1"/>
                </a:solidFill>
                <a:effectLst/>
                <a:latin typeface="+mn-lt"/>
                <a:ea typeface="+mn-ea"/>
                <a:cs typeface="+mn-cs"/>
              </a:rPr>
              <a:t>Formulier beeldanalyse</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nl-NL" sz="1200" b="0" kern="1200" baseline="0" dirty="0" smtClean="0">
                <a:solidFill>
                  <a:schemeClr val="tx1"/>
                </a:solidFill>
                <a:effectLst/>
                <a:latin typeface="+mn-lt"/>
                <a:ea typeface="+mn-ea"/>
                <a:cs typeface="+mn-cs"/>
              </a:rPr>
              <a:t>Begrippenlijst beeldaspecten</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nl-NL" sz="1200" b="0" kern="1200" baseline="0" dirty="0" smtClean="0">
                <a:solidFill>
                  <a:schemeClr val="tx1"/>
                </a:solidFill>
                <a:effectLst/>
                <a:latin typeface="+mn-lt"/>
                <a:ea typeface="+mn-ea"/>
                <a:cs typeface="+mn-cs"/>
              </a:rPr>
              <a:t>Dummy periode 1</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nl-NL"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nl-NL" sz="1200" b="1" kern="1200" baseline="0" dirty="0" smtClean="0">
                <a:solidFill>
                  <a:schemeClr val="tx1"/>
                </a:solidFill>
                <a:effectLst/>
                <a:latin typeface="+mn-lt"/>
                <a:ea typeface="+mn-ea"/>
                <a:cs typeface="+mn-cs"/>
              </a:rPr>
              <a:t>Achtergrondinformatie</a:t>
            </a:r>
          </a:p>
          <a:p>
            <a:r>
              <a:rPr lang="nl-NL" sz="1200" kern="1200" dirty="0" smtClean="0">
                <a:solidFill>
                  <a:schemeClr val="tx1"/>
                </a:solidFill>
                <a:effectLst/>
                <a:latin typeface="+mn-lt"/>
                <a:ea typeface="+mn-ea"/>
                <a:cs typeface="+mn-cs"/>
              </a:rPr>
              <a:t>In de geënsceneerde fotografie (waar je een beeld in scene zet) wordt een sfeer doelbewust</a:t>
            </a:r>
            <a:r>
              <a:rPr lang="nl-NL" sz="1200" kern="1200" baseline="0" dirty="0" smtClean="0">
                <a:solidFill>
                  <a:schemeClr val="tx1"/>
                </a:solidFill>
                <a:effectLst/>
                <a:latin typeface="+mn-lt"/>
                <a:ea typeface="+mn-ea"/>
                <a:cs typeface="+mn-cs"/>
              </a:rPr>
              <a:t> gecreëerd en ‘gemaakt’ (zie </a:t>
            </a:r>
            <a:r>
              <a:rPr lang="nl-NL" sz="1200" b="1" kern="1200" baseline="0" dirty="0" err="1" smtClean="0">
                <a:solidFill>
                  <a:schemeClr val="tx1"/>
                </a:solidFill>
                <a:effectLst/>
                <a:latin typeface="+mn-lt"/>
                <a:ea typeface="+mn-ea"/>
                <a:cs typeface="+mn-cs"/>
              </a:rPr>
              <a:t>Gregory</a:t>
            </a:r>
            <a:r>
              <a:rPr lang="nl-NL" sz="1200" b="1" kern="1200" baseline="0" dirty="0" smtClean="0">
                <a:solidFill>
                  <a:schemeClr val="tx1"/>
                </a:solidFill>
                <a:effectLst/>
                <a:latin typeface="+mn-lt"/>
                <a:ea typeface="+mn-ea"/>
                <a:cs typeface="+mn-cs"/>
              </a:rPr>
              <a:t> </a:t>
            </a:r>
            <a:r>
              <a:rPr lang="nl-NL" sz="1200" b="1" kern="1200" baseline="0" dirty="0" err="1" smtClean="0">
                <a:solidFill>
                  <a:schemeClr val="tx1"/>
                </a:solidFill>
                <a:effectLst/>
                <a:latin typeface="+mn-lt"/>
                <a:ea typeface="+mn-ea"/>
                <a:cs typeface="+mn-cs"/>
              </a:rPr>
              <a:t>Crewdson</a:t>
            </a:r>
            <a:r>
              <a:rPr lang="nl-NL" sz="1200" kern="1200" baseline="0" dirty="0" smtClean="0">
                <a:solidFill>
                  <a:schemeClr val="tx1"/>
                </a:solidFill>
                <a:effectLst/>
                <a:latin typeface="+mn-lt"/>
                <a:ea typeface="+mn-ea"/>
                <a:cs typeface="+mn-cs"/>
              </a:rPr>
              <a:t>).</a:t>
            </a:r>
          </a:p>
          <a:p>
            <a:endParaRPr lang="nl-NL" sz="1200" kern="1200" baseline="0" dirty="0" smtClean="0">
              <a:solidFill>
                <a:schemeClr val="tx1"/>
              </a:solidFill>
              <a:effectLst/>
              <a:latin typeface="+mn-lt"/>
              <a:ea typeface="+mn-ea"/>
              <a:cs typeface="+mn-cs"/>
            </a:endParaRPr>
          </a:p>
          <a:p>
            <a:r>
              <a:rPr lang="nl-NL" sz="1200" kern="1200" baseline="0" dirty="0" smtClean="0">
                <a:solidFill>
                  <a:schemeClr val="tx1"/>
                </a:solidFill>
                <a:effectLst/>
                <a:latin typeface="+mn-lt"/>
                <a:ea typeface="+mn-ea"/>
                <a:cs typeface="+mn-cs"/>
              </a:rPr>
              <a:t>In de documentaire fotografie ‘vind en vang’ je een bestaande sfeer. Een voorbeeld hiervan is het werk van </a:t>
            </a:r>
            <a:r>
              <a:rPr lang="nl-NL" sz="1200" b="1" kern="1200" baseline="0" dirty="0" smtClean="0">
                <a:solidFill>
                  <a:schemeClr val="tx1"/>
                </a:solidFill>
                <a:effectLst/>
                <a:latin typeface="+mn-lt"/>
                <a:ea typeface="+mn-ea"/>
                <a:cs typeface="+mn-cs"/>
              </a:rPr>
              <a:t>William </a:t>
            </a:r>
            <a:r>
              <a:rPr lang="nl-NL" sz="1200" b="1" kern="1200" baseline="0" dirty="0" err="1" smtClean="0">
                <a:solidFill>
                  <a:schemeClr val="tx1"/>
                </a:solidFill>
                <a:effectLst/>
                <a:latin typeface="+mn-lt"/>
                <a:ea typeface="+mn-ea"/>
                <a:cs typeface="+mn-cs"/>
              </a:rPr>
              <a:t>Eggleston</a:t>
            </a:r>
            <a:r>
              <a:rPr lang="nl-NL" sz="1200" b="1" kern="1200" baseline="0" dirty="0" smtClean="0">
                <a:solidFill>
                  <a:schemeClr val="tx1"/>
                </a:solidFill>
                <a:effectLst/>
                <a:latin typeface="+mn-lt"/>
                <a:ea typeface="+mn-ea"/>
                <a:cs typeface="+mn-cs"/>
              </a:rPr>
              <a:t> </a:t>
            </a:r>
            <a:r>
              <a:rPr lang="nl-NL" sz="1200" kern="1200" baseline="0" dirty="0" smtClean="0">
                <a:solidFill>
                  <a:schemeClr val="tx1"/>
                </a:solidFill>
                <a:effectLst/>
                <a:latin typeface="+mn-lt"/>
                <a:ea typeface="+mn-ea"/>
                <a:cs typeface="+mn-cs"/>
              </a:rPr>
              <a:t>(zie foto van deze dia). </a:t>
            </a:r>
          </a:p>
          <a:p>
            <a:endParaRPr lang="nl-NL" sz="1200" kern="1200" baseline="0" dirty="0" smtClean="0">
              <a:solidFill>
                <a:schemeClr val="tx1"/>
              </a:solidFill>
              <a:effectLst/>
              <a:latin typeface="+mn-lt"/>
              <a:ea typeface="+mn-ea"/>
              <a:cs typeface="+mn-cs"/>
            </a:endParaRPr>
          </a:p>
          <a:p>
            <a:r>
              <a:rPr lang="nl-NL" sz="1200" i="1" kern="1200" baseline="0" dirty="0" smtClean="0">
                <a:solidFill>
                  <a:schemeClr val="tx1"/>
                </a:solidFill>
                <a:effectLst/>
                <a:latin typeface="+mn-lt"/>
                <a:ea typeface="+mn-ea"/>
                <a:cs typeface="+mn-cs"/>
              </a:rPr>
              <a:t>Voor William </a:t>
            </a:r>
            <a:r>
              <a:rPr lang="nl-NL" sz="1200" i="1" kern="1200" baseline="0" dirty="0" err="1" smtClean="0">
                <a:solidFill>
                  <a:schemeClr val="tx1"/>
                </a:solidFill>
                <a:effectLst/>
                <a:latin typeface="+mn-lt"/>
                <a:ea typeface="+mn-ea"/>
                <a:cs typeface="+mn-cs"/>
              </a:rPr>
              <a:t>Eggleston</a:t>
            </a:r>
            <a:r>
              <a:rPr lang="nl-NL" sz="1200" i="1" kern="1200" baseline="0" dirty="0" smtClean="0">
                <a:solidFill>
                  <a:schemeClr val="tx1"/>
                </a:solidFill>
                <a:effectLst/>
                <a:latin typeface="+mn-lt"/>
                <a:ea typeface="+mn-ea"/>
                <a:cs typeface="+mn-cs"/>
              </a:rPr>
              <a:t> is geen enkel onderwerp te banaal (gewoon). “Ik had </a:t>
            </a:r>
            <a:r>
              <a:rPr lang="nl-NL" sz="1200" i="1" kern="1200" baseline="0" dirty="0" err="1" smtClean="0">
                <a:solidFill>
                  <a:schemeClr val="tx1"/>
                </a:solidFill>
                <a:effectLst/>
                <a:latin typeface="+mn-lt"/>
                <a:ea typeface="+mn-ea"/>
                <a:cs typeface="+mn-cs"/>
              </a:rPr>
              <a:t>ideen</a:t>
            </a:r>
            <a:r>
              <a:rPr lang="nl-NL" sz="1200" i="1" kern="1200" baseline="0" dirty="0" smtClean="0">
                <a:solidFill>
                  <a:schemeClr val="tx1"/>
                </a:solidFill>
                <a:effectLst/>
                <a:latin typeface="+mn-lt"/>
                <a:ea typeface="+mn-ea"/>
                <a:cs typeface="+mn-cs"/>
              </a:rPr>
              <a:t> over een </a:t>
            </a:r>
            <a:r>
              <a:rPr lang="nl-NL" sz="1200" i="1" kern="1200" baseline="0" dirty="0" err="1" smtClean="0">
                <a:solidFill>
                  <a:schemeClr val="tx1"/>
                </a:solidFill>
                <a:effectLst/>
                <a:latin typeface="+mn-lt"/>
                <a:ea typeface="+mn-ea"/>
                <a:cs typeface="+mn-cs"/>
              </a:rPr>
              <a:t>democratischemanier</a:t>
            </a:r>
            <a:r>
              <a:rPr lang="nl-NL" sz="1200" i="1" kern="1200" baseline="0" dirty="0" smtClean="0">
                <a:solidFill>
                  <a:schemeClr val="tx1"/>
                </a:solidFill>
                <a:effectLst/>
                <a:latin typeface="+mn-lt"/>
                <a:ea typeface="+mn-ea"/>
                <a:cs typeface="+mn-cs"/>
              </a:rPr>
              <a:t> van om me heen kijken: niets was belangrijker dan iets ander,” aldus </a:t>
            </a:r>
            <a:r>
              <a:rPr lang="nl-NL" sz="1200" i="1" kern="1200" baseline="0" dirty="0" err="1" smtClean="0">
                <a:solidFill>
                  <a:schemeClr val="tx1"/>
                </a:solidFill>
                <a:effectLst/>
                <a:latin typeface="+mn-lt"/>
                <a:ea typeface="+mn-ea"/>
                <a:cs typeface="+mn-cs"/>
              </a:rPr>
              <a:t>Eggleston</a:t>
            </a:r>
            <a:r>
              <a:rPr lang="nl-NL" sz="1200" i="1" kern="1200" baseline="0" dirty="0" smtClean="0">
                <a:solidFill>
                  <a:schemeClr val="tx1"/>
                </a:solidFill>
                <a:effectLst/>
                <a:latin typeface="+mn-lt"/>
                <a:ea typeface="+mn-ea"/>
                <a:cs typeface="+mn-cs"/>
              </a:rPr>
              <a:t>. Net als de Amerikaanse realistische schilder Edward Hopper heeft hij een voorkeur voor het gewone en banale: lege douches, gootstenen, verkeersborden, plastic speeltjes, gescheurde posters, oude banden, rommelige rode plafonds. (</a:t>
            </a:r>
            <a:r>
              <a:rPr lang="is-IS" sz="1200" i="1" kern="1200" baseline="0" dirty="0" smtClean="0">
                <a:solidFill>
                  <a:schemeClr val="tx1"/>
                </a:solidFill>
                <a:effectLst/>
                <a:latin typeface="+mn-lt"/>
                <a:ea typeface="+mn-ea"/>
                <a:cs typeface="+mn-cs"/>
              </a:rPr>
              <a:t>…) Toch kan ook kleur worden aangevoerd als thema in zijn werk. (...) De kleur krijgt een emotionele lading (...). Eggleston noemt de kleuren die hij gebruikt ‘verleidelijk’ en zegt: “Wanneer je al die kleuren gebruikt, lijkt het niet meer op de oorspronkelijke situatie”. Dit maakt het beeld meer surreeel dan reeel. </a:t>
            </a:r>
            <a:endParaRPr lang="nl-NL" sz="1200" i="1" kern="1200" baseline="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00573E16-81BD-BF4C-AA88-760DC9243915}" type="slidenum">
              <a:rPr lang="nl-NL" smtClean="0"/>
              <a:t>9</a:t>
            </a:fld>
            <a:endParaRPr lang="nl-NL"/>
          </a:p>
        </p:txBody>
      </p:sp>
    </p:spTree>
    <p:extLst>
      <p:ext uri="{BB962C8B-B14F-4D97-AF65-F5344CB8AC3E}">
        <p14:creationId xmlns:p14="http://schemas.microsoft.com/office/powerpoint/2010/main" val="14989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nl-NL" smtClean="0"/>
              <a:t>Titelstijl van model bewerken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6/19/16</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‹nr.›</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6/19/16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nl-NL" smtClean="0"/>
              <a:t>Titelstijl van model bewerken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6/19/16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Content Placeholder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6/19/16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nl-NL" smtClean="0"/>
              <a:t>Titelstijl van model bewerken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p:txBody>
          <a:bodyPr/>
          <a:lstStyle/>
          <a:p>
            <a:fld id="{908A7C6C-0F39-4D70-8E8D-FE5B9C95FA73}" type="datetimeFigureOut">
              <a:rPr lang="en-US" dirty="0"/>
              <a:t>6/19/16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6/19/16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smtClean="0"/>
              <a:t>Titelstijl van model bewerken</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nl-NL" smtClean="0"/>
              <a:t>Klik om de tekststijl van het model te bewerken</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6/19/16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smtClean="0"/>
              <a:t>Titelstijl van model bewerken</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6/19/16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6/19/16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nl-NL" smtClean="0"/>
              <a:t>Titelstijl van model bewerken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6F53789A-C914-4DB1-8815-80B5EC7335C5}" type="datetimeFigureOut">
              <a:rPr lang="en-US" dirty="0"/>
              <a:t>6/19/16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nl-NL" smtClean="0"/>
              <a:t>Titelstijl van model bewerken</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5E6440AA-91A0-436F-8FDB-C0F939DCAE21}" type="datetimeFigureOut">
              <a:rPr lang="en-US" dirty="0"/>
              <a:t>6/19/16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nl-NL" smtClean="0"/>
              <a:t>Titelstijl van model bewerken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6/19/16</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evgeniaarbugaeva.com/stories/---tiksi/new/" TargetMode="External"/><Relationship Id="rId4" Type="http://schemas.openxmlformats.org/officeDocument/2006/relationships/hyperlink" Target="http://www.evgeniaarbugaeva.com/stories/---weather-man/Weather_man_07/" TargetMode="External"/><Relationship Id="rId5" Type="http://schemas.openxmlformats.org/officeDocument/2006/relationships/image" Target="../media/image13.jpg"/><Relationship Id="rId6"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evgeniaarbugaeva.com/stories/---tiksi/new/" TargetMode="External"/><Relationship Id="rId4" Type="http://schemas.openxmlformats.org/officeDocument/2006/relationships/image" Target="../media/image15.jpg"/><Relationship Id="rId5"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sauer-thompson.com/junkforcode/archives/2010/10/nadav-kander-i.htmll" TargetMode="External"/><Relationship Id="rId4" Type="http://schemas.openxmlformats.org/officeDocument/2006/relationships/hyperlink" Target="http://publicdelivery.org/tag/nadav-kander/" TargetMode="External"/><Relationship Id="rId5" Type="http://schemas.openxmlformats.org/officeDocument/2006/relationships/image" Target="../media/image17.jpg"/><Relationship Id="rId6"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hyperlink" Target="http://www.americansuburbx.com/galleries/gregory-crewdson-beneath-the-roses" TargetMode="External"/><Relationship Id="rId4" Type="http://schemas.openxmlformats.org/officeDocument/2006/relationships/image" Target="NULL"/><Relationship Id="rId5"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s://www.artsy.net/artwork/gregory-crewdson-untitled-56" TargetMode="External"/><Relationship Id="rId4" Type="http://schemas.openxmlformats.org/officeDocument/2006/relationships/hyperlink" Target="https://i.imgur.com/RXyp4Hj.jpg" TargetMode="External"/><Relationship Id="rId5" Type="http://schemas.openxmlformats.org/officeDocument/2006/relationships/image" Target="NULL"/><Relationship Id="rId6"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americansuburbx.com/galleries/gregory-crewdson-beneath-the-roses" TargetMode="External"/><Relationship Id="rId4" Type="http://schemas.openxmlformats.org/officeDocument/2006/relationships/image" Target="NULL"/><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gregorycrewdsonmovie.com/image-gallery.html" TargetMode="External"/><Relationship Id="rId4" Type="http://schemas.openxmlformats.org/officeDocument/2006/relationships/image" Target="NULL"/><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buckleybulletin.blogspot.nl/2010/07/hopper-and-teen-noir.html" TargetMode="External"/><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hyperlink" Target="http://www.theblogazine.com/2014/06/gregory-crewdson-and-his-perfect-magic-moments/"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buckleybulletin.blogspot.nl/2010/07/hopper-and-teen-noir.html" TargetMode="External"/><Relationship Id="rId4" Type="http://schemas.openxmlformats.org/officeDocument/2006/relationships/hyperlink" Target="https://artblart.files.wordpress.com/2011/01/gregory-crewdson-untitled-birth-beneath-the-roses-2007.jpg" TargetMode="External"/><Relationship Id="rId5" Type="http://schemas.openxmlformats.org/officeDocument/2006/relationships/image" Target="../media/image7.jpg"/><Relationship Id="rId6"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americansuburbx.com/2015/07/william-eggleston-whos-afraid-of-magenta-yellow-and-cyan.html" TargetMode="External"/><Relationship Id="rId4" Type="http://schemas.openxmlformats.org/officeDocument/2006/relationships/image" Target="../media/image9.png"/><Relationship Id="rId5" Type="http://schemas.openxmlformats.org/officeDocument/2006/relationships/hyperlink" Target="http://www.egglestontrust.com/" TargetMode="External"/><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dossierjournal.com/blog/wp-content/uploads/2011/09/joel-sternfeld-walking-the-high-line.jpg" TargetMode="External"/><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hyperlink" Target="http://www.americansuburbx.com/2012/12/review-joel-sternfeld-american-prospects-2012.html"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latin typeface="Al Bayan Plain" charset="-78"/>
                <a:ea typeface="Al Bayan Plain" charset="-78"/>
                <a:cs typeface="Al Bayan Plain" charset="-78"/>
              </a:rPr>
              <a:t>PERIODE 1</a:t>
            </a:r>
            <a:endParaRPr lang="nl-NL" dirty="0">
              <a:latin typeface="Al Bayan Plain" charset="-78"/>
              <a:ea typeface="Al Bayan Plain" charset="-78"/>
              <a:cs typeface="Al Bayan Plain" charset="-78"/>
            </a:endParaRPr>
          </a:p>
        </p:txBody>
      </p:sp>
      <p:sp>
        <p:nvSpPr>
          <p:cNvPr id="3" name="Ondertitel 2"/>
          <p:cNvSpPr>
            <a:spLocks noGrp="1"/>
          </p:cNvSpPr>
          <p:nvPr>
            <p:ph type="subTitle" idx="1"/>
          </p:nvPr>
        </p:nvSpPr>
        <p:spPr/>
        <p:txBody>
          <a:bodyPr/>
          <a:lstStyle/>
          <a:p>
            <a:r>
              <a:rPr lang="nl-NL" dirty="0" smtClean="0">
                <a:latin typeface="Abadi MT Condensed Light" charset="0"/>
                <a:ea typeface="Abadi MT Condensed Light" charset="0"/>
                <a:cs typeface="Abadi MT Condensed Light" charset="0"/>
              </a:rPr>
              <a:t>SFEER</a:t>
            </a:r>
            <a:endParaRPr lang="nl-NL" dirty="0">
              <a:latin typeface="Abadi MT Condensed Light" charset="0"/>
              <a:ea typeface="Abadi MT Condensed Light" charset="0"/>
              <a:cs typeface="Abadi MT Condensed Light" charset="0"/>
            </a:endParaRPr>
          </a:p>
        </p:txBody>
      </p:sp>
    </p:spTree>
    <p:extLst>
      <p:ext uri="{BB962C8B-B14F-4D97-AF65-F5344CB8AC3E}">
        <p14:creationId xmlns:p14="http://schemas.microsoft.com/office/powerpoint/2010/main" val="1610120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badi MT Condensed Light" charset="0"/>
                <a:ea typeface="Abadi MT Condensed Light" charset="0"/>
                <a:cs typeface="Abadi MT Condensed Light" charset="0"/>
              </a:rPr>
              <a:t>SFEER</a:t>
            </a:r>
            <a:endParaRPr lang="nl-NL" dirty="0">
              <a:latin typeface="Abadi MT Condensed Light" charset="0"/>
              <a:ea typeface="Abadi MT Condensed Light" charset="0"/>
              <a:cs typeface="Abadi MT Condensed Light" charset="0"/>
            </a:endParaRPr>
          </a:p>
        </p:txBody>
      </p:sp>
      <p:sp>
        <p:nvSpPr>
          <p:cNvPr id="8" name="Tekstvak 7"/>
          <p:cNvSpPr txBox="1"/>
          <p:nvPr/>
        </p:nvSpPr>
        <p:spPr>
          <a:xfrm>
            <a:off x="1261871" y="6248399"/>
            <a:ext cx="7141150" cy="246221"/>
          </a:xfrm>
          <a:prstGeom prst="rect">
            <a:avLst/>
          </a:prstGeom>
          <a:noFill/>
        </p:spPr>
        <p:txBody>
          <a:bodyPr wrap="square" rtlCol="0">
            <a:spAutoFit/>
          </a:bodyPr>
          <a:lstStyle/>
          <a:p>
            <a:r>
              <a:rPr lang="nl-NL" sz="1000" dirty="0">
                <a:latin typeface="Abadi MT Condensed Light" charset="0"/>
                <a:ea typeface="Abadi MT Condensed Light" charset="0"/>
                <a:cs typeface="Abadi MT Condensed Light" charset="0"/>
                <a:hlinkClick r:id="rId3"/>
              </a:rPr>
              <a:t>http://www.evgeniaarbugaeva.com/stories/---tiksi/new</a:t>
            </a:r>
            <a:r>
              <a:rPr lang="nl-NL" sz="1000" dirty="0" smtClean="0">
                <a:latin typeface="Abadi MT Condensed Light" charset="0"/>
                <a:ea typeface="Abadi MT Condensed Light" charset="0"/>
                <a:cs typeface="Abadi MT Condensed Light" charset="0"/>
                <a:hlinkClick r:id="rId3"/>
              </a:rPr>
              <a:t>/</a:t>
            </a:r>
            <a:r>
              <a:rPr lang="nl-NL" sz="1000" dirty="0" smtClean="0">
                <a:latin typeface="Abadi MT Condensed Light" charset="0"/>
                <a:ea typeface="Abadi MT Condensed Light" charset="0"/>
                <a:cs typeface="Abadi MT Condensed Light" charset="0"/>
              </a:rPr>
              <a:t> </a:t>
            </a:r>
            <a:endParaRPr lang="nl-NL" sz="1000" dirty="0">
              <a:latin typeface="Abadi MT Condensed Light" charset="0"/>
              <a:ea typeface="Abadi MT Condensed Light" charset="0"/>
              <a:cs typeface="Abadi MT Condensed Light" charset="0"/>
            </a:endParaRPr>
          </a:p>
        </p:txBody>
      </p:sp>
      <p:sp>
        <p:nvSpPr>
          <p:cNvPr id="9" name="Tekstvak 8"/>
          <p:cNvSpPr txBox="1"/>
          <p:nvPr/>
        </p:nvSpPr>
        <p:spPr>
          <a:xfrm>
            <a:off x="1261872" y="6488668"/>
            <a:ext cx="5477595" cy="369332"/>
          </a:xfrm>
          <a:prstGeom prst="rect">
            <a:avLst/>
          </a:prstGeom>
          <a:noFill/>
        </p:spPr>
        <p:txBody>
          <a:bodyPr wrap="square" rtlCol="0">
            <a:spAutoFit/>
          </a:bodyPr>
          <a:lstStyle/>
          <a:p>
            <a:r>
              <a:rPr lang="nl-NL" dirty="0">
                <a:latin typeface="Abadi MT Condensed Light" charset="0"/>
                <a:ea typeface="Abadi MT Condensed Light" charset="0"/>
                <a:cs typeface="Abadi MT Condensed Light" charset="0"/>
              </a:rPr>
              <a:t>© </a:t>
            </a:r>
            <a:r>
              <a:rPr lang="nl-NL" dirty="0" err="1">
                <a:latin typeface="Abadi MT Condensed Light" charset="0"/>
                <a:ea typeface="Abadi MT Condensed Light" charset="0"/>
                <a:cs typeface="Abadi MT Condensed Light" charset="0"/>
              </a:rPr>
              <a:t>E</a:t>
            </a:r>
            <a:r>
              <a:rPr lang="nl-NL" dirty="0" err="1" smtClean="0">
                <a:latin typeface="Abadi MT Condensed Light" charset="0"/>
                <a:ea typeface="Abadi MT Condensed Light" charset="0"/>
                <a:cs typeface="Abadi MT Condensed Light" charset="0"/>
              </a:rPr>
              <a:t>vgenia</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Arbugaeva</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Tiksi</a:t>
            </a:r>
            <a:endParaRPr lang="nl-NL" dirty="0">
              <a:latin typeface="Abadi MT Condensed Light" charset="0"/>
              <a:ea typeface="Abadi MT Condensed Light" charset="0"/>
              <a:cs typeface="Abadi MT Condensed Light" charset="0"/>
            </a:endParaRPr>
          </a:p>
        </p:txBody>
      </p:sp>
      <p:sp>
        <p:nvSpPr>
          <p:cNvPr id="10" name="Tekstvak 9"/>
          <p:cNvSpPr txBox="1"/>
          <p:nvPr/>
        </p:nvSpPr>
        <p:spPr>
          <a:xfrm>
            <a:off x="6232931" y="6488668"/>
            <a:ext cx="5477595" cy="369332"/>
          </a:xfrm>
          <a:prstGeom prst="rect">
            <a:avLst/>
          </a:prstGeom>
          <a:noFill/>
        </p:spPr>
        <p:txBody>
          <a:bodyPr wrap="square" rtlCol="0">
            <a:spAutoFit/>
          </a:bodyPr>
          <a:lstStyle/>
          <a:p>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Evgenia</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Arbugaeva</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Weather</a:t>
            </a:r>
            <a:r>
              <a:rPr lang="nl-NL" dirty="0" smtClean="0">
                <a:latin typeface="Abadi MT Condensed Light" charset="0"/>
                <a:ea typeface="Abadi MT Condensed Light" charset="0"/>
                <a:cs typeface="Abadi MT Condensed Light" charset="0"/>
              </a:rPr>
              <a:t> Man. </a:t>
            </a:r>
            <a:endParaRPr lang="nl-NL" dirty="0">
              <a:latin typeface="Abadi MT Condensed Light" charset="0"/>
              <a:ea typeface="Abadi MT Condensed Light" charset="0"/>
              <a:cs typeface="Abadi MT Condensed Light" charset="0"/>
            </a:endParaRPr>
          </a:p>
        </p:txBody>
      </p:sp>
      <p:sp>
        <p:nvSpPr>
          <p:cNvPr id="11" name="Tekstvak 10"/>
          <p:cNvSpPr txBox="1"/>
          <p:nvPr/>
        </p:nvSpPr>
        <p:spPr>
          <a:xfrm>
            <a:off x="6232931" y="6242447"/>
            <a:ext cx="7141150" cy="246221"/>
          </a:xfrm>
          <a:prstGeom prst="rect">
            <a:avLst/>
          </a:prstGeom>
          <a:noFill/>
        </p:spPr>
        <p:txBody>
          <a:bodyPr wrap="square" rtlCol="0">
            <a:spAutoFit/>
          </a:bodyPr>
          <a:lstStyle/>
          <a:p>
            <a:r>
              <a:rPr lang="nl-NL" sz="1000" dirty="0">
                <a:latin typeface="Abadi MT Condensed Light" charset="0"/>
                <a:ea typeface="Abadi MT Condensed Light" charset="0"/>
                <a:cs typeface="Abadi MT Condensed Light" charset="0"/>
                <a:hlinkClick r:id="rId4"/>
              </a:rPr>
              <a:t>http://www.evgeniaarbugaeva.com/stories/---weather-man/Weather_man_07</a:t>
            </a:r>
            <a:r>
              <a:rPr lang="nl-NL" sz="1000" dirty="0" smtClean="0">
                <a:latin typeface="Abadi MT Condensed Light" charset="0"/>
                <a:ea typeface="Abadi MT Condensed Light" charset="0"/>
                <a:cs typeface="Abadi MT Condensed Light" charset="0"/>
                <a:hlinkClick r:id="rId4"/>
              </a:rPr>
              <a:t>/</a:t>
            </a:r>
            <a:r>
              <a:rPr lang="nl-NL" sz="1000" dirty="0" smtClean="0">
                <a:latin typeface="Abadi MT Condensed Light" charset="0"/>
                <a:ea typeface="Abadi MT Condensed Light" charset="0"/>
                <a:cs typeface="Abadi MT Condensed Light" charset="0"/>
              </a:rPr>
              <a:t> </a:t>
            </a:r>
            <a:endParaRPr lang="nl-NL" sz="1000" dirty="0">
              <a:latin typeface="Abadi MT Condensed Light" charset="0"/>
              <a:ea typeface="Abadi MT Condensed Light" charset="0"/>
              <a:cs typeface="Abadi MT Condensed Light" charset="0"/>
            </a:endParaRPr>
          </a:p>
        </p:txBody>
      </p:sp>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1871" y="2271765"/>
            <a:ext cx="4730634" cy="3153756"/>
          </a:xfrm>
          <a:prstGeom prst="rect">
            <a:avLst/>
          </a:prstGeom>
        </p:spPr>
      </p:pic>
      <p:pic>
        <p:nvPicPr>
          <p:cNvPr id="6" name="Afbeelding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6854" y="2271765"/>
            <a:ext cx="4730635" cy="3153756"/>
          </a:xfrm>
          <a:prstGeom prst="rect">
            <a:avLst/>
          </a:prstGeom>
        </p:spPr>
      </p:pic>
    </p:spTree>
    <p:extLst>
      <p:ext uri="{BB962C8B-B14F-4D97-AF65-F5344CB8AC3E}">
        <p14:creationId xmlns:p14="http://schemas.microsoft.com/office/powerpoint/2010/main" val="1936060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badi MT Condensed Light" charset="0"/>
                <a:ea typeface="Abadi MT Condensed Light" charset="0"/>
                <a:cs typeface="Abadi MT Condensed Light" charset="0"/>
              </a:rPr>
              <a:t>SFEER</a:t>
            </a:r>
            <a:endParaRPr lang="nl-NL" dirty="0">
              <a:latin typeface="Abadi MT Condensed Light" charset="0"/>
              <a:ea typeface="Abadi MT Condensed Light" charset="0"/>
              <a:cs typeface="Abadi MT Condensed Light" charset="0"/>
            </a:endParaRPr>
          </a:p>
        </p:txBody>
      </p:sp>
      <p:sp>
        <p:nvSpPr>
          <p:cNvPr id="8" name="Tekstvak 7"/>
          <p:cNvSpPr txBox="1"/>
          <p:nvPr/>
        </p:nvSpPr>
        <p:spPr>
          <a:xfrm>
            <a:off x="1261871" y="6248399"/>
            <a:ext cx="4800262" cy="246221"/>
          </a:xfrm>
          <a:prstGeom prst="rect">
            <a:avLst/>
          </a:prstGeom>
          <a:noFill/>
        </p:spPr>
        <p:txBody>
          <a:bodyPr wrap="square" rtlCol="0">
            <a:spAutoFit/>
          </a:bodyPr>
          <a:lstStyle/>
          <a:p>
            <a:r>
              <a:rPr lang="nl-NL" sz="1000" dirty="0">
                <a:latin typeface="Abadi MT Condensed Light" charset="0"/>
                <a:ea typeface="Abadi MT Condensed Light" charset="0"/>
                <a:cs typeface="Abadi MT Condensed Light" charset="0"/>
                <a:hlinkClick r:id="rId3"/>
              </a:rPr>
              <a:t>http://www.evgeniaarbugaeva.com/stories/---tiksi/new</a:t>
            </a:r>
            <a:r>
              <a:rPr lang="nl-NL" sz="1000" dirty="0" smtClean="0">
                <a:latin typeface="Abadi MT Condensed Light" charset="0"/>
                <a:ea typeface="Abadi MT Condensed Light" charset="0"/>
                <a:cs typeface="Abadi MT Condensed Light" charset="0"/>
                <a:hlinkClick r:id="rId3"/>
              </a:rPr>
              <a:t>/</a:t>
            </a:r>
            <a:r>
              <a:rPr lang="nl-NL" sz="1000" dirty="0" smtClean="0">
                <a:latin typeface="Abadi MT Condensed Light" charset="0"/>
                <a:ea typeface="Abadi MT Condensed Light" charset="0"/>
                <a:cs typeface="Abadi MT Condensed Light" charset="0"/>
              </a:rPr>
              <a:t> </a:t>
            </a:r>
            <a:endParaRPr lang="nl-NL" sz="1000" dirty="0">
              <a:latin typeface="Abadi MT Condensed Light" charset="0"/>
              <a:ea typeface="Abadi MT Condensed Light" charset="0"/>
              <a:cs typeface="Abadi MT Condensed Light" charset="0"/>
            </a:endParaRPr>
          </a:p>
        </p:txBody>
      </p:sp>
      <p:sp>
        <p:nvSpPr>
          <p:cNvPr id="9" name="Tekstvak 8"/>
          <p:cNvSpPr txBox="1"/>
          <p:nvPr/>
        </p:nvSpPr>
        <p:spPr>
          <a:xfrm>
            <a:off x="1261872" y="6488668"/>
            <a:ext cx="5477595" cy="369332"/>
          </a:xfrm>
          <a:prstGeom prst="rect">
            <a:avLst/>
          </a:prstGeom>
          <a:noFill/>
        </p:spPr>
        <p:txBody>
          <a:bodyPr wrap="square" rtlCol="0">
            <a:spAutoFit/>
          </a:bodyPr>
          <a:lstStyle/>
          <a:p>
            <a:r>
              <a:rPr lang="nl-NL" dirty="0">
                <a:latin typeface="Abadi MT Condensed Light" charset="0"/>
                <a:ea typeface="Abadi MT Condensed Light" charset="0"/>
                <a:cs typeface="Abadi MT Condensed Light" charset="0"/>
              </a:rPr>
              <a:t>© </a:t>
            </a:r>
            <a:r>
              <a:rPr lang="nl-NL" dirty="0" err="1">
                <a:latin typeface="Abadi MT Condensed Light" charset="0"/>
                <a:ea typeface="Abadi MT Condensed Light" charset="0"/>
                <a:cs typeface="Abadi MT Condensed Light" charset="0"/>
              </a:rPr>
              <a:t>E</a:t>
            </a:r>
            <a:r>
              <a:rPr lang="nl-NL" dirty="0" err="1" smtClean="0">
                <a:latin typeface="Abadi MT Condensed Light" charset="0"/>
                <a:ea typeface="Abadi MT Condensed Light" charset="0"/>
                <a:cs typeface="Abadi MT Condensed Light" charset="0"/>
              </a:rPr>
              <a:t>vgenia</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Arbugaeva</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Tiksi</a:t>
            </a:r>
            <a:endParaRPr lang="nl-NL" dirty="0">
              <a:latin typeface="Abadi MT Condensed Light" charset="0"/>
              <a:ea typeface="Abadi MT Condensed Light" charset="0"/>
              <a:cs typeface="Abadi MT Condensed Light" charset="0"/>
            </a:endParaRP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1871" y="2292454"/>
            <a:ext cx="4663919" cy="3109279"/>
          </a:xfrm>
          <a:prstGeom prst="rect">
            <a:avLst/>
          </a:prstGeom>
        </p:spPr>
      </p:pic>
      <p:sp>
        <p:nvSpPr>
          <p:cNvPr id="12" name="Tekstvak 11"/>
          <p:cNvSpPr txBox="1"/>
          <p:nvPr/>
        </p:nvSpPr>
        <p:spPr>
          <a:xfrm>
            <a:off x="6389974" y="6242447"/>
            <a:ext cx="3923817" cy="246221"/>
          </a:xfrm>
          <a:prstGeom prst="rect">
            <a:avLst/>
          </a:prstGeom>
          <a:noFill/>
        </p:spPr>
        <p:txBody>
          <a:bodyPr wrap="square" rtlCol="0">
            <a:spAutoFit/>
          </a:bodyPr>
          <a:lstStyle/>
          <a:p>
            <a:r>
              <a:rPr lang="nl-NL" sz="1000" dirty="0">
                <a:latin typeface="Abadi MT Condensed Light" charset="0"/>
                <a:ea typeface="Abadi MT Condensed Light" charset="0"/>
                <a:cs typeface="Abadi MT Condensed Light" charset="0"/>
                <a:hlinkClick r:id="rId3"/>
              </a:rPr>
              <a:t>http://www.evgeniaarbugaeva.com/stories/---tiksi/new</a:t>
            </a:r>
            <a:r>
              <a:rPr lang="nl-NL" sz="1000" dirty="0" smtClean="0">
                <a:latin typeface="Abadi MT Condensed Light" charset="0"/>
                <a:ea typeface="Abadi MT Condensed Light" charset="0"/>
                <a:cs typeface="Abadi MT Condensed Light" charset="0"/>
                <a:hlinkClick r:id="rId3"/>
              </a:rPr>
              <a:t>/</a:t>
            </a:r>
            <a:r>
              <a:rPr lang="nl-NL" sz="1000" dirty="0" smtClean="0">
                <a:latin typeface="Abadi MT Condensed Light" charset="0"/>
                <a:ea typeface="Abadi MT Condensed Light" charset="0"/>
                <a:cs typeface="Abadi MT Condensed Light" charset="0"/>
              </a:rPr>
              <a:t> </a:t>
            </a:r>
            <a:endParaRPr lang="nl-NL" sz="1000" dirty="0">
              <a:latin typeface="Abadi MT Condensed Light" charset="0"/>
              <a:ea typeface="Abadi MT Condensed Light" charset="0"/>
              <a:cs typeface="Abadi MT Condensed Light" charset="0"/>
            </a:endParaRPr>
          </a:p>
        </p:txBody>
      </p:sp>
      <p:pic>
        <p:nvPicPr>
          <p:cNvPr id="13" name="Afbeelding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9974" y="2292454"/>
            <a:ext cx="4663919" cy="3109279"/>
          </a:xfrm>
          <a:prstGeom prst="rect">
            <a:avLst/>
          </a:prstGeom>
        </p:spPr>
      </p:pic>
      <p:sp>
        <p:nvSpPr>
          <p:cNvPr id="14" name="Tekstvak 13"/>
          <p:cNvSpPr txBox="1"/>
          <p:nvPr/>
        </p:nvSpPr>
        <p:spPr>
          <a:xfrm>
            <a:off x="6389974" y="6488668"/>
            <a:ext cx="5477595" cy="369332"/>
          </a:xfrm>
          <a:prstGeom prst="rect">
            <a:avLst/>
          </a:prstGeom>
          <a:noFill/>
        </p:spPr>
        <p:txBody>
          <a:bodyPr wrap="square" rtlCol="0">
            <a:spAutoFit/>
          </a:bodyPr>
          <a:lstStyle/>
          <a:p>
            <a:r>
              <a:rPr lang="nl-NL" dirty="0">
                <a:latin typeface="Abadi MT Condensed Light" charset="0"/>
                <a:ea typeface="Abadi MT Condensed Light" charset="0"/>
                <a:cs typeface="Abadi MT Condensed Light" charset="0"/>
              </a:rPr>
              <a:t>© </a:t>
            </a:r>
            <a:r>
              <a:rPr lang="nl-NL" dirty="0" err="1">
                <a:latin typeface="Abadi MT Condensed Light" charset="0"/>
                <a:ea typeface="Abadi MT Condensed Light" charset="0"/>
                <a:cs typeface="Abadi MT Condensed Light" charset="0"/>
              </a:rPr>
              <a:t>E</a:t>
            </a:r>
            <a:r>
              <a:rPr lang="nl-NL" dirty="0" err="1" smtClean="0">
                <a:latin typeface="Abadi MT Condensed Light" charset="0"/>
                <a:ea typeface="Abadi MT Condensed Light" charset="0"/>
                <a:cs typeface="Abadi MT Condensed Light" charset="0"/>
              </a:rPr>
              <a:t>vgenia</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Arbugaeva</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Weather</a:t>
            </a:r>
            <a:r>
              <a:rPr lang="nl-NL" dirty="0" smtClean="0">
                <a:latin typeface="Abadi MT Condensed Light" charset="0"/>
                <a:ea typeface="Abadi MT Condensed Light" charset="0"/>
                <a:cs typeface="Abadi MT Condensed Light" charset="0"/>
              </a:rPr>
              <a:t> Man </a:t>
            </a:r>
            <a:endParaRPr lang="nl-NL" dirty="0">
              <a:latin typeface="Abadi MT Condensed Light" charset="0"/>
              <a:ea typeface="Abadi MT Condensed Light" charset="0"/>
              <a:cs typeface="Abadi MT Condensed Light" charset="0"/>
            </a:endParaRPr>
          </a:p>
        </p:txBody>
      </p:sp>
    </p:spTree>
    <p:extLst>
      <p:ext uri="{BB962C8B-B14F-4D97-AF65-F5344CB8AC3E}">
        <p14:creationId xmlns:p14="http://schemas.microsoft.com/office/powerpoint/2010/main" val="278722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badi MT Condensed Light" charset="0"/>
                <a:ea typeface="Abadi MT Condensed Light" charset="0"/>
                <a:cs typeface="Abadi MT Condensed Light" charset="0"/>
              </a:rPr>
              <a:t>SFEER 						lichtcombinaties </a:t>
            </a:r>
            <a:endParaRPr lang="nl-NL" dirty="0">
              <a:latin typeface="Abadi MT Condensed Light" charset="0"/>
              <a:ea typeface="Abadi MT Condensed Light" charset="0"/>
              <a:cs typeface="Abadi MT Condensed Light" charset="0"/>
            </a:endParaRPr>
          </a:p>
        </p:txBody>
      </p:sp>
      <p:sp>
        <p:nvSpPr>
          <p:cNvPr id="8" name="Tekstvak 7"/>
          <p:cNvSpPr txBox="1"/>
          <p:nvPr/>
        </p:nvSpPr>
        <p:spPr>
          <a:xfrm>
            <a:off x="1261871" y="6093711"/>
            <a:ext cx="4800262" cy="400110"/>
          </a:xfrm>
          <a:prstGeom prst="rect">
            <a:avLst/>
          </a:prstGeom>
          <a:noFill/>
        </p:spPr>
        <p:txBody>
          <a:bodyPr wrap="square" rtlCol="0">
            <a:spAutoFit/>
          </a:bodyPr>
          <a:lstStyle/>
          <a:p>
            <a:r>
              <a:rPr lang="nl-NL" sz="1000" dirty="0">
                <a:latin typeface="Abadi MT Condensed Light" charset="0"/>
                <a:ea typeface="Abadi MT Condensed Light" charset="0"/>
                <a:cs typeface="Abadi MT Condensed Light" charset="0"/>
                <a:hlinkClick r:id="rId3"/>
              </a:rPr>
              <a:t>http://</a:t>
            </a:r>
            <a:r>
              <a:rPr lang="nl-NL" sz="1000" dirty="0" smtClean="0">
                <a:latin typeface="Abadi MT Condensed Light" charset="0"/>
                <a:ea typeface="Abadi MT Condensed Light" charset="0"/>
                <a:cs typeface="Abadi MT Condensed Light" charset="0"/>
                <a:hlinkClick r:id="rId3"/>
              </a:rPr>
              <a:t>www.sauer-thompson.com/junkforcode/archives/2010/10/nadav-kander-i.htmll</a:t>
            </a:r>
            <a:endParaRPr lang="nl-NL" sz="1000" dirty="0" smtClean="0">
              <a:latin typeface="Abadi MT Condensed Light" charset="0"/>
              <a:ea typeface="Abadi MT Condensed Light" charset="0"/>
              <a:cs typeface="Abadi MT Condensed Light" charset="0"/>
            </a:endParaRPr>
          </a:p>
          <a:p>
            <a:endParaRPr lang="nl-NL" sz="1000" dirty="0">
              <a:latin typeface="Abadi MT Condensed Light" charset="0"/>
              <a:ea typeface="Abadi MT Condensed Light" charset="0"/>
              <a:cs typeface="Abadi MT Condensed Light" charset="0"/>
            </a:endParaRPr>
          </a:p>
        </p:txBody>
      </p:sp>
      <p:sp>
        <p:nvSpPr>
          <p:cNvPr id="9" name="Tekstvak 8"/>
          <p:cNvSpPr txBox="1"/>
          <p:nvPr/>
        </p:nvSpPr>
        <p:spPr>
          <a:xfrm>
            <a:off x="1261871" y="6304002"/>
            <a:ext cx="5477595" cy="369332"/>
          </a:xfrm>
          <a:prstGeom prst="rect">
            <a:avLst/>
          </a:prstGeom>
          <a:noFill/>
        </p:spPr>
        <p:txBody>
          <a:bodyPr wrap="square" rtlCol="0">
            <a:spAutoFit/>
          </a:bodyPr>
          <a:lstStyle/>
          <a:p>
            <a:r>
              <a:rPr lang="nl-NL" dirty="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Nadav</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Kander</a:t>
            </a:r>
            <a:r>
              <a:rPr lang="nl-NL" dirty="0" smtClean="0">
                <a:latin typeface="Abadi MT Condensed Light" charset="0"/>
                <a:ea typeface="Abadi MT Condensed Light" charset="0"/>
                <a:cs typeface="Abadi MT Condensed Light" charset="0"/>
              </a:rPr>
              <a:t>, House </a:t>
            </a:r>
            <a:r>
              <a:rPr lang="nl-NL" dirty="0" err="1" smtClean="0">
                <a:latin typeface="Abadi MT Condensed Light" charset="0"/>
                <a:ea typeface="Abadi MT Condensed Light" charset="0"/>
                <a:cs typeface="Abadi MT Condensed Light" charset="0"/>
              </a:rPr>
              <a:t>under</a:t>
            </a:r>
            <a:r>
              <a:rPr lang="nl-NL" dirty="0" smtClean="0">
                <a:latin typeface="Abadi MT Condensed Light" charset="0"/>
                <a:ea typeface="Abadi MT Condensed Light" charset="0"/>
                <a:cs typeface="Abadi MT Condensed Light" charset="0"/>
              </a:rPr>
              <a:t> Highway</a:t>
            </a:r>
            <a:endParaRPr lang="nl-NL" dirty="0">
              <a:latin typeface="Abadi MT Condensed Light" charset="0"/>
              <a:ea typeface="Abadi MT Condensed Light" charset="0"/>
              <a:cs typeface="Abadi MT Condensed Light" charset="0"/>
            </a:endParaRPr>
          </a:p>
        </p:txBody>
      </p:sp>
      <p:sp>
        <p:nvSpPr>
          <p:cNvPr id="12" name="Tekstvak 11"/>
          <p:cNvSpPr txBox="1"/>
          <p:nvPr/>
        </p:nvSpPr>
        <p:spPr>
          <a:xfrm>
            <a:off x="6185436" y="6087758"/>
            <a:ext cx="3923817" cy="246221"/>
          </a:xfrm>
          <a:prstGeom prst="rect">
            <a:avLst/>
          </a:prstGeom>
          <a:noFill/>
        </p:spPr>
        <p:txBody>
          <a:bodyPr wrap="square" rtlCol="0">
            <a:spAutoFit/>
          </a:bodyPr>
          <a:lstStyle/>
          <a:p>
            <a:r>
              <a:rPr lang="nl-NL" sz="1000" dirty="0">
                <a:latin typeface="Abadi MT Condensed Light" charset="0"/>
                <a:ea typeface="Abadi MT Condensed Light" charset="0"/>
                <a:cs typeface="Abadi MT Condensed Light" charset="0"/>
                <a:hlinkClick r:id="rId4"/>
              </a:rPr>
              <a:t>http://publicdelivery.org/tag/nadav-kander</a:t>
            </a:r>
            <a:r>
              <a:rPr lang="nl-NL" sz="1000" dirty="0" smtClean="0">
                <a:latin typeface="Abadi MT Condensed Light" charset="0"/>
                <a:ea typeface="Abadi MT Condensed Light" charset="0"/>
                <a:cs typeface="Abadi MT Condensed Light" charset="0"/>
                <a:hlinkClick r:id="rId4"/>
              </a:rPr>
              <a:t>/</a:t>
            </a:r>
            <a:r>
              <a:rPr lang="nl-NL" sz="1000" dirty="0" smtClean="0">
                <a:latin typeface="Abadi MT Condensed Light" charset="0"/>
                <a:ea typeface="Abadi MT Condensed Light" charset="0"/>
                <a:cs typeface="Abadi MT Condensed Light" charset="0"/>
              </a:rPr>
              <a:t> </a:t>
            </a:r>
            <a:endParaRPr lang="nl-NL" sz="1000" dirty="0">
              <a:latin typeface="Abadi MT Condensed Light" charset="0"/>
              <a:ea typeface="Abadi MT Condensed Light" charset="0"/>
              <a:cs typeface="Abadi MT Condensed Light" charset="0"/>
            </a:endParaRPr>
          </a:p>
        </p:txBody>
      </p:sp>
      <p:sp>
        <p:nvSpPr>
          <p:cNvPr id="14" name="Tekstvak 13"/>
          <p:cNvSpPr txBox="1"/>
          <p:nvPr/>
        </p:nvSpPr>
        <p:spPr>
          <a:xfrm>
            <a:off x="6185436" y="6333979"/>
            <a:ext cx="5477595" cy="646331"/>
          </a:xfrm>
          <a:prstGeom prst="rect">
            <a:avLst/>
          </a:prstGeom>
          <a:noFill/>
        </p:spPr>
        <p:txBody>
          <a:bodyPr wrap="square" rtlCol="0">
            <a:spAutoFit/>
          </a:bodyPr>
          <a:lstStyle/>
          <a:p>
            <a:r>
              <a:rPr lang="nl-NL" dirty="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Nadav</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Kander</a:t>
            </a:r>
            <a:r>
              <a:rPr lang="nl-NL" dirty="0" smtClean="0">
                <a:latin typeface="Abadi MT Condensed Light" charset="0"/>
                <a:ea typeface="Abadi MT Condensed Light" charset="0"/>
                <a:cs typeface="Abadi MT Condensed Light" charset="0"/>
              </a:rPr>
              <a:t>,</a:t>
            </a:r>
            <a:r>
              <a:rPr lang="nl-NL" dirty="0"/>
              <a:t> </a:t>
            </a:r>
            <a:r>
              <a:rPr lang="nl-NL" dirty="0" err="1">
                <a:latin typeface="Abadi MT Condensed Light" charset="0"/>
                <a:ea typeface="Abadi MT Condensed Light" charset="0"/>
                <a:cs typeface="Abadi MT Condensed Light" charset="0"/>
              </a:rPr>
              <a:t>Chongqing</a:t>
            </a:r>
            <a:r>
              <a:rPr lang="nl-NL" dirty="0">
                <a:latin typeface="Abadi MT Condensed Light" charset="0"/>
                <a:ea typeface="Abadi MT Condensed Light" charset="0"/>
                <a:cs typeface="Abadi MT Condensed Light" charset="0"/>
              </a:rPr>
              <a:t> VI (</a:t>
            </a:r>
            <a:r>
              <a:rPr lang="nl-NL" dirty="0" err="1">
                <a:latin typeface="Abadi MT Condensed Light" charset="0"/>
                <a:ea typeface="Abadi MT Condensed Light" charset="0"/>
                <a:cs typeface="Abadi MT Condensed Light" charset="0"/>
              </a:rPr>
              <a:t>Sunday</a:t>
            </a:r>
            <a:r>
              <a:rPr lang="nl-NL" dirty="0">
                <a:latin typeface="Abadi MT Condensed Light" charset="0"/>
                <a:ea typeface="Abadi MT Condensed Light" charset="0"/>
                <a:cs typeface="Abadi MT Condensed Light" charset="0"/>
              </a:rPr>
              <a:t> </a:t>
            </a:r>
            <a:r>
              <a:rPr lang="nl-NL" dirty="0" err="1">
                <a:latin typeface="Abadi MT Condensed Light" charset="0"/>
                <a:ea typeface="Abadi MT Condensed Light" charset="0"/>
                <a:cs typeface="Abadi MT Condensed Light" charset="0"/>
              </a:rPr>
              <a:t>Afternoon</a:t>
            </a:r>
            <a:r>
              <a:rPr lang="nl-NL" dirty="0">
                <a:latin typeface="Abadi MT Condensed Light" charset="0"/>
                <a:ea typeface="Abadi MT Condensed Light" charset="0"/>
                <a:cs typeface="Abadi MT Condensed Light" charset="0"/>
              </a:rPr>
              <a:t>), </a:t>
            </a:r>
            <a:r>
              <a:rPr lang="nl-NL" dirty="0" err="1">
                <a:latin typeface="Abadi MT Condensed Light" charset="0"/>
                <a:ea typeface="Abadi MT Condensed Light" charset="0"/>
                <a:cs typeface="Abadi MT Condensed Light" charset="0"/>
              </a:rPr>
              <a:t>Chongqing</a:t>
            </a:r>
            <a:r>
              <a:rPr lang="nl-NL" dirty="0">
                <a:latin typeface="Abadi MT Condensed Light" charset="0"/>
                <a:ea typeface="Abadi MT Condensed Light" charset="0"/>
                <a:cs typeface="Abadi MT Condensed Light" charset="0"/>
              </a:rPr>
              <a:t> </a:t>
            </a:r>
            <a:r>
              <a:rPr lang="nl-NL" dirty="0" err="1">
                <a:latin typeface="Abadi MT Condensed Light" charset="0"/>
                <a:ea typeface="Abadi MT Condensed Light" charset="0"/>
                <a:cs typeface="Abadi MT Condensed Light" charset="0"/>
              </a:rPr>
              <a:t>Municipality</a:t>
            </a:r>
            <a:r>
              <a:rPr lang="nl-NL" dirty="0">
                <a:latin typeface="Abadi MT Condensed Light" charset="0"/>
                <a:ea typeface="Abadi MT Condensed Light" charset="0"/>
                <a:cs typeface="Abadi MT Condensed Light" charset="0"/>
              </a:rPr>
              <a:t>, 2006</a:t>
            </a:r>
            <a:r>
              <a:rPr lang="nl-NL" dirty="0" smtClean="0">
                <a:latin typeface="Abadi MT Condensed Light" charset="0"/>
                <a:ea typeface="Abadi MT Condensed Light" charset="0"/>
                <a:cs typeface="Abadi MT Condensed Light" charset="0"/>
              </a:rPr>
              <a:t> </a:t>
            </a:r>
            <a:endParaRPr lang="nl-NL" dirty="0">
              <a:latin typeface="Abadi MT Condensed Light" charset="0"/>
              <a:ea typeface="Abadi MT Condensed Light" charset="0"/>
              <a:cs typeface="Abadi MT Condensed Light" charset="0"/>
            </a:endParaRPr>
          </a:p>
        </p:txBody>
      </p:sp>
      <p:pic>
        <p:nvPicPr>
          <p:cNvPr id="3" name="Afbeelding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1871" y="2086279"/>
            <a:ext cx="4735096" cy="3761211"/>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5436" y="2086279"/>
            <a:ext cx="4769076" cy="3761211"/>
          </a:xfrm>
          <a:prstGeom prst="rect">
            <a:avLst/>
          </a:prstGeom>
        </p:spPr>
      </p:pic>
    </p:spTree>
    <p:extLst>
      <p:ext uri="{BB962C8B-B14F-4D97-AF65-F5344CB8AC3E}">
        <p14:creationId xmlns:p14="http://schemas.microsoft.com/office/powerpoint/2010/main" val="1186452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latin typeface="Al Bayan Plain" charset="-78"/>
                <a:ea typeface="Al Bayan Plain" charset="-78"/>
                <a:cs typeface="Al Bayan Plain" charset="-78"/>
              </a:rPr>
              <a:t>PRAKTIJKOPDRACHTEN </a:t>
            </a:r>
            <a:endParaRPr lang="nl-NL" dirty="0">
              <a:latin typeface="Al Bayan Plain" charset="-78"/>
              <a:ea typeface="Al Bayan Plain" charset="-78"/>
              <a:cs typeface="Al Bayan Plain" charset="-78"/>
            </a:endParaRPr>
          </a:p>
        </p:txBody>
      </p:sp>
      <p:sp>
        <p:nvSpPr>
          <p:cNvPr id="3" name="Ondertitel 2"/>
          <p:cNvSpPr>
            <a:spLocks noGrp="1"/>
          </p:cNvSpPr>
          <p:nvPr>
            <p:ph type="subTitle" idx="1"/>
          </p:nvPr>
        </p:nvSpPr>
        <p:spPr/>
        <p:txBody>
          <a:bodyPr/>
          <a:lstStyle/>
          <a:p>
            <a:r>
              <a:rPr lang="nl-NL" dirty="0" smtClean="0">
                <a:latin typeface="Abadi MT Condensed Light" charset="0"/>
                <a:ea typeface="Abadi MT Condensed Light" charset="0"/>
                <a:cs typeface="Abadi MT Condensed Light" charset="0"/>
              </a:rPr>
              <a:t>SFEER</a:t>
            </a:r>
            <a:endParaRPr lang="nl-NL" dirty="0">
              <a:latin typeface="Abadi MT Condensed Light" charset="0"/>
              <a:ea typeface="Abadi MT Condensed Light" charset="0"/>
              <a:cs typeface="Abadi MT Condensed Light" charset="0"/>
            </a:endParaRPr>
          </a:p>
        </p:txBody>
      </p:sp>
    </p:spTree>
    <p:extLst>
      <p:ext uri="{BB962C8B-B14F-4D97-AF65-F5344CB8AC3E}">
        <p14:creationId xmlns:p14="http://schemas.microsoft.com/office/powerpoint/2010/main" val="1776808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61872" y="389467"/>
            <a:ext cx="8915062" cy="6299199"/>
          </a:xfrm>
        </p:spPr>
        <p:txBody>
          <a:bodyPr>
            <a:normAutofit fontScale="92500" lnSpcReduction="20000"/>
          </a:bodyPr>
          <a:lstStyle/>
          <a:p>
            <a:pPr marL="0" indent="0">
              <a:buNone/>
            </a:pPr>
            <a:r>
              <a:rPr lang="nl-NL" b="1" dirty="0" smtClean="0">
                <a:latin typeface="Abadi MT Condensed Light" charset="0"/>
                <a:ea typeface="Abadi MT Condensed Light" charset="0"/>
                <a:cs typeface="Abadi MT Condensed Light" charset="0"/>
              </a:rPr>
              <a:t>							Praktijkopdrachten</a:t>
            </a:r>
            <a:r>
              <a:rPr lang="nl-NL" dirty="0" smtClean="0">
                <a:latin typeface="Abadi MT Condensed Light" charset="0"/>
                <a:ea typeface="Abadi MT Condensed Light" charset="0"/>
                <a:cs typeface="Abadi MT Condensed Light" charset="0"/>
              </a:rPr>
              <a:t>	</a:t>
            </a:r>
            <a:endParaRPr lang="nl-NL" dirty="0">
              <a:latin typeface="Abadi MT Condensed Light" charset="0"/>
              <a:ea typeface="Abadi MT Condensed Light" charset="0"/>
              <a:cs typeface="Abadi MT Condensed Light" charset="0"/>
            </a:endParaRPr>
          </a:p>
          <a:p>
            <a:pPr marL="0" indent="0">
              <a:buNone/>
            </a:pPr>
            <a:r>
              <a:rPr lang="nl-NL" dirty="0" smtClean="0">
                <a:latin typeface="Abadi MT Condensed Light" charset="0"/>
                <a:ea typeface="Abadi MT Condensed Light" charset="0"/>
                <a:cs typeface="Abadi MT Condensed Light" charset="0"/>
              </a:rPr>
              <a:t>							PERIODE </a:t>
            </a:r>
            <a:r>
              <a:rPr lang="nl-NL" dirty="0">
                <a:latin typeface="Abadi MT Condensed Light" charset="0"/>
                <a:ea typeface="Abadi MT Condensed Light" charset="0"/>
                <a:cs typeface="Abadi MT Condensed Light" charset="0"/>
              </a:rPr>
              <a:t>1</a:t>
            </a:r>
          </a:p>
          <a:p>
            <a:pPr marL="0" indent="0">
              <a:buNone/>
            </a:pPr>
            <a:endParaRPr lang="nl-NL" dirty="0" smtClean="0">
              <a:latin typeface="Abadi MT Condensed Light" charset="0"/>
              <a:ea typeface="Abadi MT Condensed Light" charset="0"/>
              <a:cs typeface="Abadi MT Condensed Light" charset="0"/>
            </a:endParaRPr>
          </a:p>
          <a:p>
            <a:pPr marL="0" indent="0">
              <a:buNone/>
            </a:pPr>
            <a:endParaRPr lang="nl-NL" dirty="0">
              <a:latin typeface="Abadi MT Condensed Light" charset="0"/>
              <a:ea typeface="Abadi MT Condensed Light" charset="0"/>
              <a:cs typeface="Abadi MT Condensed Light" charset="0"/>
            </a:endParaRPr>
          </a:p>
          <a:p>
            <a:pPr marL="0" indent="0">
              <a:buNone/>
            </a:pPr>
            <a:r>
              <a:rPr lang="nl-NL" dirty="0" smtClean="0">
                <a:latin typeface="Abadi MT Condensed Light" charset="0"/>
                <a:ea typeface="Abadi MT Condensed Light" charset="0"/>
                <a:cs typeface="Abadi MT Condensed Light" charset="0"/>
              </a:rPr>
              <a:t>Opdracht </a:t>
            </a:r>
            <a:r>
              <a:rPr lang="nl-NL" dirty="0" smtClean="0">
                <a:latin typeface="Abadi MT Condensed Light" charset="0"/>
                <a:ea typeface="Abadi MT Condensed Light" charset="0"/>
                <a:cs typeface="Abadi MT Condensed Light" charset="0"/>
              </a:rPr>
              <a:t>1A</a:t>
            </a:r>
            <a:r>
              <a:rPr lang="nl-NL" dirty="0" smtClean="0">
                <a:latin typeface="Abadi MT Condensed Light" charset="0"/>
                <a:ea typeface="Abadi MT Condensed Light" charset="0"/>
                <a:cs typeface="Abadi MT Condensed Light" charset="0"/>
              </a:rPr>
              <a:t>	</a:t>
            </a:r>
            <a:r>
              <a:rPr lang="nl-NL" dirty="0" smtClean="0">
                <a:latin typeface="Abadi MT Condensed Light" charset="0"/>
                <a:ea typeface="Abadi MT Condensed Light" charset="0"/>
                <a:cs typeface="Abadi MT Condensed Light" charset="0"/>
              </a:rPr>
              <a:t>positieve </a:t>
            </a:r>
            <a:r>
              <a:rPr lang="nl-NL" dirty="0" smtClean="0">
                <a:latin typeface="Abadi MT Condensed Light" charset="0"/>
                <a:ea typeface="Abadi MT Condensed Light" charset="0"/>
                <a:cs typeface="Abadi MT Condensed Light" charset="0"/>
              </a:rPr>
              <a:t>sfeer</a:t>
            </a:r>
          </a:p>
          <a:p>
            <a:pPr marL="0" indent="0">
              <a:buNone/>
            </a:pPr>
            <a:r>
              <a:rPr lang="nl-NL" dirty="0" smtClean="0">
                <a:latin typeface="Abadi MT Condensed Light" charset="0"/>
                <a:ea typeface="Abadi MT Condensed Light" charset="0"/>
                <a:cs typeface="Abadi MT Condensed Light" charset="0"/>
              </a:rPr>
              <a:t>Opdracht </a:t>
            </a:r>
            <a:r>
              <a:rPr lang="nl-NL" dirty="0" smtClean="0">
                <a:latin typeface="Abadi MT Condensed Light" charset="0"/>
                <a:ea typeface="Abadi MT Condensed Light" charset="0"/>
                <a:cs typeface="Abadi MT Condensed Light" charset="0"/>
              </a:rPr>
              <a:t>1B</a:t>
            </a:r>
            <a:r>
              <a:rPr lang="nl-NL" dirty="0" smtClean="0">
                <a:latin typeface="Abadi MT Condensed Light" charset="0"/>
                <a:ea typeface="Abadi MT Condensed Light" charset="0"/>
                <a:cs typeface="Abadi MT Condensed Light" charset="0"/>
              </a:rPr>
              <a:t>	negatieve sfeer (leegte)</a:t>
            </a:r>
          </a:p>
          <a:p>
            <a:pPr marL="0" indent="0">
              <a:buNone/>
            </a:pPr>
            <a:r>
              <a:rPr lang="nl-NL" dirty="0" smtClean="0">
                <a:latin typeface="Abadi MT Condensed Light" charset="0"/>
                <a:ea typeface="Abadi MT Condensed Light" charset="0"/>
                <a:cs typeface="Abadi MT Condensed Light" charset="0"/>
              </a:rPr>
              <a:t>Opdracht </a:t>
            </a:r>
            <a:r>
              <a:rPr lang="nl-NL" dirty="0" smtClean="0">
                <a:latin typeface="Abadi MT Condensed Light" charset="0"/>
                <a:ea typeface="Abadi MT Condensed Light" charset="0"/>
                <a:cs typeface="Abadi MT Condensed Light" charset="0"/>
              </a:rPr>
              <a:t>1C</a:t>
            </a:r>
            <a:r>
              <a:rPr lang="nl-NL" dirty="0" smtClean="0">
                <a:latin typeface="Abadi MT Condensed Light" charset="0"/>
                <a:ea typeface="Abadi MT Condensed Light" charset="0"/>
                <a:cs typeface="Abadi MT Condensed Light" charset="0"/>
              </a:rPr>
              <a:t>	serie sfeer </a:t>
            </a:r>
            <a:r>
              <a:rPr lang="nl-NL" dirty="0" smtClean="0">
                <a:latin typeface="Abadi MT Condensed Light" charset="0"/>
                <a:ea typeface="Abadi MT Condensed Light" charset="0"/>
                <a:cs typeface="Abadi MT Condensed Light" charset="0"/>
              </a:rPr>
              <a:t>schoolkamp</a:t>
            </a:r>
          </a:p>
          <a:p>
            <a:pPr marL="0" indent="0">
              <a:buNone/>
            </a:pPr>
            <a:endParaRPr lang="nl-NL" dirty="0">
              <a:latin typeface="Abadi MT Condensed Light" charset="0"/>
              <a:ea typeface="Abadi MT Condensed Light" charset="0"/>
              <a:cs typeface="Abadi MT Condensed Light" charset="0"/>
            </a:endParaRPr>
          </a:p>
          <a:p>
            <a:pPr marL="0" indent="0">
              <a:buNone/>
            </a:pPr>
            <a:r>
              <a:rPr lang="nl-NL" b="1" dirty="0" smtClean="0">
                <a:latin typeface="Abadi MT Condensed Light" charset="0"/>
                <a:ea typeface="Abadi MT Condensed Light" charset="0"/>
                <a:cs typeface="Abadi MT Condensed Light" charset="0"/>
              </a:rPr>
              <a:t>Verdieping </a:t>
            </a:r>
            <a:endParaRPr lang="nl-NL" b="1" dirty="0" smtClean="0">
              <a:latin typeface="Abadi MT Condensed Light" charset="0"/>
              <a:ea typeface="Abadi MT Condensed Light" charset="0"/>
              <a:cs typeface="Abadi MT Condensed Light" charset="0"/>
            </a:endParaRPr>
          </a:p>
          <a:p>
            <a:pPr marL="0" indent="0">
              <a:buNone/>
            </a:pPr>
            <a:r>
              <a:rPr lang="nl-NL" dirty="0" smtClean="0">
                <a:latin typeface="Abadi MT Condensed Light" charset="0"/>
                <a:ea typeface="Abadi MT Condensed Light" charset="0"/>
                <a:cs typeface="Abadi MT Condensed Light" charset="0"/>
              </a:rPr>
              <a:t>Opdracht </a:t>
            </a:r>
            <a:r>
              <a:rPr lang="nl-NL" dirty="0" smtClean="0">
                <a:latin typeface="Abadi MT Condensed Light" charset="0"/>
                <a:ea typeface="Abadi MT Condensed Light" charset="0"/>
                <a:cs typeface="Abadi MT Condensed Light" charset="0"/>
              </a:rPr>
              <a:t>1D</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pinhole</a:t>
            </a:r>
            <a:r>
              <a:rPr lang="nl-NL" dirty="0" smtClean="0">
                <a:latin typeface="Abadi MT Condensed Light" charset="0"/>
                <a:ea typeface="Abadi MT Condensed Light" charset="0"/>
                <a:cs typeface="Abadi MT Condensed Light" charset="0"/>
              </a:rPr>
              <a:t> </a:t>
            </a:r>
            <a:r>
              <a:rPr lang="nl-NL" dirty="0" smtClean="0">
                <a:latin typeface="Abadi MT Condensed Light" charset="0"/>
                <a:ea typeface="Abadi MT Condensed Light" charset="0"/>
                <a:cs typeface="Abadi MT Condensed Light" charset="0"/>
              </a:rPr>
              <a:t>	</a:t>
            </a:r>
            <a:endParaRPr lang="nl-NL" dirty="0" smtClean="0">
              <a:latin typeface="Abadi MT Condensed Light" charset="0"/>
              <a:ea typeface="Abadi MT Condensed Light" charset="0"/>
              <a:cs typeface="Abadi MT Condensed Light" charset="0"/>
            </a:endParaRPr>
          </a:p>
          <a:p>
            <a:pPr marL="0" indent="0">
              <a:buNone/>
            </a:pPr>
            <a:r>
              <a:rPr lang="nl-NL" dirty="0" smtClean="0">
                <a:latin typeface="Abadi MT Condensed Light" charset="0"/>
                <a:ea typeface="Abadi MT Condensed Light" charset="0"/>
                <a:cs typeface="Abadi MT Condensed Light" charset="0"/>
              </a:rPr>
              <a:t>Opdracht 1E	</a:t>
            </a:r>
            <a:r>
              <a:rPr lang="nl-NL" dirty="0" err="1" smtClean="0">
                <a:latin typeface="Abadi MT Condensed Light" charset="0"/>
                <a:ea typeface="Abadi MT Condensed Light" charset="0"/>
                <a:cs typeface="Abadi MT Condensed Light" charset="0"/>
              </a:rPr>
              <a:t>Gregory</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Crewdson</a:t>
            </a:r>
            <a:endParaRPr lang="nl-NL" dirty="0" smtClean="0">
              <a:latin typeface="Abadi MT Condensed Light" charset="0"/>
              <a:ea typeface="Abadi MT Condensed Light" charset="0"/>
              <a:cs typeface="Abadi MT Condensed Light" charset="0"/>
            </a:endParaRPr>
          </a:p>
          <a:p>
            <a:pPr marL="0" indent="0">
              <a:buNone/>
            </a:pPr>
            <a:endParaRPr lang="nl-NL" dirty="0" smtClean="0">
              <a:latin typeface="Abadi MT Condensed Light" charset="0"/>
              <a:ea typeface="Abadi MT Condensed Light" charset="0"/>
              <a:cs typeface="Abadi MT Condensed Light" charset="0"/>
            </a:endParaRPr>
          </a:p>
          <a:p>
            <a:pPr marL="0" indent="0">
              <a:buNone/>
            </a:pPr>
            <a:endParaRPr lang="nl-NL" dirty="0" smtClean="0">
              <a:latin typeface="Abadi MT Condensed Light" charset="0"/>
              <a:ea typeface="Abadi MT Condensed Light" charset="0"/>
              <a:cs typeface="Abadi MT Condensed Light" charset="0"/>
            </a:endParaRPr>
          </a:p>
          <a:p>
            <a:pPr marL="0" indent="0">
              <a:buNone/>
            </a:pPr>
            <a:r>
              <a:rPr lang="nl-NL" dirty="0" smtClean="0">
                <a:latin typeface="Abadi MT Condensed Light" charset="0"/>
                <a:ea typeface="Abadi MT Condensed Light" charset="0"/>
                <a:cs typeface="Abadi MT Condensed Light" charset="0"/>
              </a:rPr>
              <a:t>Eisen algemeen	Zie dummy </a:t>
            </a:r>
            <a:r>
              <a:rPr lang="nl-NL" dirty="0" err="1" smtClean="0">
                <a:latin typeface="Abadi MT Condensed Light" charset="0"/>
                <a:ea typeface="Abadi MT Condensed Light" charset="0"/>
                <a:cs typeface="Abadi MT Condensed Light" charset="0"/>
              </a:rPr>
              <a:t>lesmap</a:t>
            </a:r>
            <a:r>
              <a:rPr lang="nl-NL" dirty="0">
                <a:latin typeface="Abadi MT Condensed Light" charset="0"/>
                <a:ea typeface="Abadi MT Condensed Light" charset="0"/>
                <a:cs typeface="Abadi MT Condensed Light" charset="0"/>
              </a:rPr>
              <a:t>		</a:t>
            </a:r>
            <a:r>
              <a:rPr lang="nl-NL" dirty="0" smtClean="0">
                <a:latin typeface="Abadi MT Condensed Light" charset="0"/>
                <a:ea typeface="Abadi MT Condensed Light" charset="0"/>
                <a:cs typeface="Abadi MT Condensed Light" charset="0"/>
              </a:rPr>
              <a:t>	</a:t>
            </a:r>
          </a:p>
          <a:p>
            <a:pPr marL="0" lvl="0" indent="0">
              <a:buNone/>
            </a:pPr>
            <a:r>
              <a:rPr lang="nl-NL" dirty="0" smtClean="0">
                <a:latin typeface="Abadi MT Condensed Light" charset="0"/>
                <a:ea typeface="Abadi MT Condensed Light" charset="0"/>
                <a:cs typeface="Abadi MT Condensed Light" charset="0"/>
              </a:rPr>
              <a:t>Beoordeling	</a:t>
            </a:r>
            <a:r>
              <a:rPr lang="nl-NL" dirty="0" smtClean="0">
                <a:latin typeface="Abadi MT Condensed Light" charset="0"/>
                <a:ea typeface="Abadi MT Condensed Light" charset="0"/>
                <a:cs typeface="Abadi MT Condensed Light" charset="0"/>
              </a:rPr>
              <a:t>	Zie </a:t>
            </a:r>
            <a:r>
              <a:rPr lang="nl-NL" dirty="0" smtClean="0">
                <a:latin typeface="Abadi MT Condensed Light" charset="0"/>
                <a:ea typeface="Abadi MT Condensed Light" charset="0"/>
                <a:cs typeface="Abadi MT Condensed Light" charset="0"/>
              </a:rPr>
              <a:t>dummy </a:t>
            </a:r>
            <a:r>
              <a:rPr lang="nl-NL" dirty="0" err="1" smtClean="0">
                <a:latin typeface="Abadi MT Condensed Light" charset="0"/>
                <a:ea typeface="Abadi MT Condensed Light" charset="0"/>
                <a:cs typeface="Abadi MT Condensed Light" charset="0"/>
              </a:rPr>
              <a:t>lesmap</a:t>
            </a:r>
            <a:r>
              <a:rPr lang="nl-NL" dirty="0" smtClean="0">
                <a:latin typeface="Abadi MT Condensed Light" charset="0"/>
                <a:ea typeface="Abadi MT Condensed Light" charset="0"/>
                <a:cs typeface="Abadi MT Condensed Light" charset="0"/>
              </a:rPr>
              <a:t>	</a:t>
            </a:r>
            <a:r>
              <a:rPr lang="nl-NL" dirty="0">
                <a:latin typeface="Abadi MT Condensed Light" charset="0"/>
                <a:ea typeface="Abadi MT Condensed Light" charset="0"/>
                <a:cs typeface="Abadi MT Condensed Light" charset="0"/>
              </a:rPr>
              <a:t>	</a:t>
            </a:r>
            <a:r>
              <a:rPr lang="nl-NL" dirty="0" smtClean="0">
                <a:latin typeface="Abadi MT Condensed Light" charset="0"/>
                <a:ea typeface="Abadi MT Condensed Light" charset="0"/>
                <a:cs typeface="Abadi MT Condensed Light" charset="0"/>
              </a:rPr>
              <a:t>	</a:t>
            </a:r>
            <a:endParaRPr lang="nl-NL" dirty="0">
              <a:latin typeface="Abadi MT Condensed Light" charset="0"/>
              <a:ea typeface="Abadi MT Condensed Light" charset="0"/>
              <a:cs typeface="Abadi MT Condensed Light" charset="0"/>
            </a:endParaRPr>
          </a:p>
          <a:p>
            <a:pPr marL="0" lvl="0" indent="0">
              <a:buNone/>
            </a:pPr>
            <a:r>
              <a:rPr lang="nl-NL" dirty="0" smtClean="0">
                <a:latin typeface="Abadi MT Condensed Light" charset="0"/>
                <a:ea typeface="Abadi MT Condensed Light" charset="0"/>
                <a:cs typeface="Abadi MT Condensed Light" charset="0"/>
              </a:rPr>
              <a:t>		</a:t>
            </a:r>
            <a:endParaRPr lang="nl-NL" dirty="0"/>
          </a:p>
        </p:txBody>
      </p:sp>
    </p:spTree>
    <p:extLst>
      <p:ext uri="{BB962C8B-B14F-4D97-AF65-F5344CB8AC3E}">
        <p14:creationId xmlns:p14="http://schemas.microsoft.com/office/powerpoint/2010/main" val="1737518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badi MT Condensed Light" charset="0"/>
                <a:ea typeface="Abadi MT Condensed Light" charset="0"/>
                <a:cs typeface="Abadi MT Condensed Light" charset="0"/>
              </a:rPr>
              <a:t>SFEER							</a:t>
            </a:r>
            <a:endParaRPr lang="nl-NL" dirty="0">
              <a:latin typeface="Abadi MT Condensed Light" charset="0"/>
              <a:ea typeface="Abadi MT Condensed Light" charset="0"/>
              <a:cs typeface="Abadi MT Condensed Light" charset="0"/>
            </a:endParaRPr>
          </a:p>
        </p:txBody>
      </p:sp>
      <p:sp>
        <p:nvSpPr>
          <p:cNvPr id="8" name="Tekstvak 7"/>
          <p:cNvSpPr txBox="1"/>
          <p:nvPr/>
        </p:nvSpPr>
        <p:spPr>
          <a:xfrm>
            <a:off x="1261871" y="6248399"/>
            <a:ext cx="3750395" cy="246221"/>
          </a:xfrm>
          <a:prstGeom prst="rect">
            <a:avLst/>
          </a:prstGeom>
          <a:noFill/>
        </p:spPr>
        <p:txBody>
          <a:bodyPr wrap="square" rtlCol="0">
            <a:spAutoFit/>
          </a:bodyPr>
          <a:lstStyle/>
          <a:p>
            <a:r>
              <a:rPr lang="nl-NL" sz="1000" u="sng" dirty="0">
                <a:latin typeface="Abadi MT Condensed Light" charset="0"/>
                <a:ea typeface="Abadi MT Condensed Light" charset="0"/>
                <a:cs typeface="Abadi MT Condensed Light" charset="0"/>
                <a:hlinkClick r:id="rId3"/>
              </a:rPr>
              <a:t>http://www.americansuburbx.com/galleries/gregory-crewdson-beneath-the-roses</a:t>
            </a:r>
            <a:r>
              <a:rPr lang="nl-NL" sz="1000" dirty="0">
                <a:latin typeface="Abadi MT Condensed Light" charset="0"/>
                <a:ea typeface="Abadi MT Condensed Light" charset="0"/>
                <a:cs typeface="Abadi MT Condensed Light" charset="0"/>
              </a:rPr>
              <a:t> </a:t>
            </a:r>
          </a:p>
        </p:txBody>
      </p:sp>
      <p:sp>
        <p:nvSpPr>
          <p:cNvPr id="9" name="Tekstvak 8"/>
          <p:cNvSpPr txBox="1"/>
          <p:nvPr/>
        </p:nvSpPr>
        <p:spPr>
          <a:xfrm>
            <a:off x="1261872" y="6488668"/>
            <a:ext cx="3750395" cy="369332"/>
          </a:xfrm>
          <a:prstGeom prst="rect">
            <a:avLst/>
          </a:prstGeom>
          <a:noFill/>
        </p:spPr>
        <p:txBody>
          <a:bodyPr wrap="square" rtlCol="0">
            <a:spAutoFit/>
          </a:bodyPr>
          <a:lstStyle/>
          <a:p>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Gregory</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Crewdson</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Beneath</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the</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roses</a:t>
            </a:r>
            <a:endParaRPr lang="nl-NL" dirty="0">
              <a:latin typeface="Abadi MT Condensed Light" charset="0"/>
              <a:ea typeface="Abadi MT Condensed Light" charset="0"/>
              <a:cs typeface="Abadi MT Condensed Light" charset="0"/>
            </a:endParaRPr>
          </a:p>
        </p:txBody>
      </p:sp>
      <p:pic>
        <p:nvPicPr>
          <p:cNvPr id="11" name="Afbeelding 10" descr="../../gregory-crewdson-untitled-kent-street-beneath-the-roses-2007.jpg"/>
          <p:cNvPicPr/>
          <p:nvPr/>
        </p:nvPicPr>
        <p:blipFill>
          <a:blip r:embed="rId4">
            <a:extLst>
              <a:ext uri="{28A0092B-C50C-407E-A947-70E740481C1C}">
                <a14:useLocalDpi xmlns:a14="http://schemas.microsoft.com/office/drawing/2010/main" val="0"/>
              </a:ext>
            </a:extLst>
          </a:blip>
          <a:srcRect/>
          <a:stretch>
            <a:fillRect/>
          </a:stretch>
        </p:blipFill>
        <p:spPr bwMode="auto">
          <a:xfrm>
            <a:off x="1261871" y="1691322"/>
            <a:ext cx="6730662" cy="4370068"/>
          </a:xfrm>
          <a:prstGeom prst="rect">
            <a:avLst/>
          </a:prstGeom>
          <a:noFill/>
          <a:ln>
            <a:noFill/>
          </a:ln>
        </p:spPr>
      </p:pic>
      <p:pic>
        <p:nvPicPr>
          <p:cNvPr id="3" name="Afbeelding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1872" y="1691323"/>
            <a:ext cx="6730662" cy="4374930"/>
          </a:xfrm>
          <a:prstGeom prst="rect">
            <a:avLst/>
          </a:prstGeom>
        </p:spPr>
      </p:pic>
    </p:spTree>
    <p:extLst>
      <p:ext uri="{BB962C8B-B14F-4D97-AF65-F5344CB8AC3E}">
        <p14:creationId xmlns:p14="http://schemas.microsoft.com/office/powerpoint/2010/main" val="117275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badi MT Condensed Light" charset="0"/>
                <a:ea typeface="Abadi MT Condensed Light" charset="0"/>
                <a:cs typeface="Abadi MT Condensed Light" charset="0"/>
              </a:rPr>
              <a:t>SFEER</a:t>
            </a:r>
            <a:endParaRPr lang="nl-NL" dirty="0">
              <a:latin typeface="Abadi MT Condensed Light" charset="0"/>
              <a:ea typeface="Abadi MT Condensed Light" charset="0"/>
              <a:cs typeface="Abadi MT Condensed Light" charset="0"/>
            </a:endParaRPr>
          </a:p>
        </p:txBody>
      </p:sp>
      <p:sp>
        <p:nvSpPr>
          <p:cNvPr id="8" name="Tekstvak 7"/>
          <p:cNvSpPr txBox="1"/>
          <p:nvPr/>
        </p:nvSpPr>
        <p:spPr>
          <a:xfrm>
            <a:off x="1261871" y="6248399"/>
            <a:ext cx="5110649" cy="246221"/>
          </a:xfrm>
          <a:prstGeom prst="rect">
            <a:avLst/>
          </a:prstGeom>
          <a:noFill/>
        </p:spPr>
        <p:txBody>
          <a:bodyPr wrap="square" rtlCol="0">
            <a:spAutoFit/>
          </a:bodyPr>
          <a:lstStyle/>
          <a:p>
            <a:r>
              <a:rPr lang="nl-NL" sz="1000" u="sng" dirty="0">
                <a:latin typeface="Abadi MT Condensed Light" charset="0"/>
                <a:ea typeface="Abadi MT Condensed Light" charset="0"/>
                <a:cs typeface="Abadi MT Condensed Light" charset="0"/>
                <a:hlinkClick r:id="rId3"/>
              </a:rPr>
              <a:t>https://</a:t>
            </a:r>
            <a:r>
              <a:rPr lang="nl-NL" sz="1000" u="sng" dirty="0" smtClean="0">
                <a:latin typeface="Abadi MT Condensed Light" charset="0"/>
                <a:ea typeface="Abadi MT Condensed Light" charset="0"/>
                <a:cs typeface="Abadi MT Condensed Light" charset="0"/>
                <a:hlinkClick r:id="rId3"/>
              </a:rPr>
              <a:t>www.artsy.net/artwork/gregory-crewdson-untitled-56</a:t>
            </a:r>
            <a:r>
              <a:rPr lang="nl-NL" sz="1000" u="sng" dirty="0" smtClean="0">
                <a:latin typeface="Abadi MT Condensed Light" charset="0"/>
                <a:ea typeface="Abadi MT Condensed Light" charset="0"/>
                <a:cs typeface="Abadi MT Condensed Light" charset="0"/>
              </a:rPr>
              <a:t> </a:t>
            </a:r>
            <a:r>
              <a:rPr lang="nl-NL" sz="1000" dirty="0">
                <a:latin typeface="Abadi MT Condensed Light" charset="0"/>
                <a:ea typeface="Abadi MT Condensed Light" charset="0"/>
                <a:cs typeface="Abadi MT Condensed Light" charset="0"/>
              </a:rPr>
              <a:t>		</a:t>
            </a:r>
            <a:r>
              <a:rPr lang="nl-NL" sz="1000" dirty="0">
                <a:latin typeface="Abadi MT Condensed Light" charset="0"/>
                <a:ea typeface="Abadi MT Condensed Light" charset="0"/>
                <a:cs typeface="Abadi MT Condensed Light" charset="0"/>
                <a:hlinkClick r:id="rId4"/>
              </a:rPr>
              <a:t>https://</a:t>
            </a:r>
            <a:r>
              <a:rPr lang="nl-NL" sz="1000" dirty="0" smtClean="0">
                <a:latin typeface="Abadi MT Condensed Light" charset="0"/>
                <a:ea typeface="Abadi MT Condensed Light" charset="0"/>
                <a:cs typeface="Abadi MT Condensed Light" charset="0"/>
                <a:hlinkClick r:id="rId4"/>
              </a:rPr>
              <a:t>i.imgur.com/RXyp4Hj.jpg</a:t>
            </a:r>
            <a:r>
              <a:rPr lang="nl-NL" sz="1000" dirty="0" smtClean="0">
                <a:latin typeface="Abadi MT Condensed Light" charset="0"/>
                <a:ea typeface="Abadi MT Condensed Light" charset="0"/>
                <a:cs typeface="Abadi MT Condensed Light" charset="0"/>
              </a:rPr>
              <a:t> </a:t>
            </a:r>
            <a:endParaRPr lang="nl-NL" sz="1000" dirty="0">
              <a:latin typeface="Abadi MT Condensed Light" charset="0"/>
              <a:ea typeface="Abadi MT Condensed Light" charset="0"/>
              <a:cs typeface="Abadi MT Condensed Light" charset="0"/>
            </a:endParaRPr>
          </a:p>
        </p:txBody>
      </p:sp>
      <p:sp>
        <p:nvSpPr>
          <p:cNvPr id="9" name="Tekstvak 8"/>
          <p:cNvSpPr txBox="1"/>
          <p:nvPr/>
        </p:nvSpPr>
        <p:spPr>
          <a:xfrm>
            <a:off x="1261872" y="6488668"/>
            <a:ext cx="4376928" cy="369332"/>
          </a:xfrm>
          <a:prstGeom prst="rect">
            <a:avLst/>
          </a:prstGeom>
          <a:noFill/>
        </p:spPr>
        <p:txBody>
          <a:bodyPr wrap="square" rtlCol="0">
            <a:spAutoFit/>
          </a:bodyPr>
          <a:lstStyle/>
          <a:p>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Gregory</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Crewdson</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Beneath</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the</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roses</a:t>
            </a:r>
            <a:r>
              <a:rPr lang="nl-NL" dirty="0" smtClean="0">
                <a:latin typeface="Abadi MT Condensed Light" charset="0"/>
                <a:ea typeface="Abadi MT Condensed Light" charset="0"/>
                <a:cs typeface="Abadi MT Condensed Light" charset="0"/>
              </a:rPr>
              <a:t>, 2004</a:t>
            </a:r>
            <a:endParaRPr lang="nl-NL" dirty="0">
              <a:latin typeface="Abadi MT Condensed Light" charset="0"/>
              <a:ea typeface="Abadi MT Condensed Light" charset="0"/>
              <a:cs typeface="Abadi MT Condensed Light" charset="0"/>
            </a:endParaRPr>
          </a:p>
        </p:txBody>
      </p:sp>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1871" y="1723177"/>
            <a:ext cx="7018529" cy="4529144"/>
          </a:xfrm>
          <a:prstGeom prst="rect">
            <a:avLst/>
          </a:prstGeom>
        </p:spPr>
      </p:pic>
      <p:pic>
        <p:nvPicPr>
          <p:cNvPr id="3" name="Afbeelding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1870" y="1723177"/>
            <a:ext cx="7018530" cy="4522878"/>
          </a:xfrm>
          <a:prstGeom prst="rect">
            <a:avLst/>
          </a:prstGeom>
        </p:spPr>
      </p:pic>
    </p:spTree>
    <p:extLst>
      <p:ext uri="{BB962C8B-B14F-4D97-AF65-F5344CB8AC3E}">
        <p14:creationId xmlns:p14="http://schemas.microsoft.com/office/powerpoint/2010/main" val="1139901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badi MT Condensed Light" charset="0"/>
                <a:ea typeface="Abadi MT Condensed Light" charset="0"/>
                <a:cs typeface="Abadi MT Condensed Light" charset="0"/>
              </a:rPr>
              <a:t>SFEER</a:t>
            </a:r>
            <a:endParaRPr lang="nl-NL" dirty="0">
              <a:latin typeface="Abadi MT Condensed Light" charset="0"/>
              <a:ea typeface="Abadi MT Condensed Light" charset="0"/>
              <a:cs typeface="Abadi MT Condensed Light" charset="0"/>
            </a:endParaRPr>
          </a:p>
        </p:txBody>
      </p:sp>
      <p:sp>
        <p:nvSpPr>
          <p:cNvPr id="8" name="Tekstvak 7"/>
          <p:cNvSpPr txBox="1"/>
          <p:nvPr/>
        </p:nvSpPr>
        <p:spPr>
          <a:xfrm>
            <a:off x="1261871" y="6248399"/>
            <a:ext cx="3750395" cy="246221"/>
          </a:xfrm>
          <a:prstGeom prst="rect">
            <a:avLst/>
          </a:prstGeom>
          <a:noFill/>
        </p:spPr>
        <p:txBody>
          <a:bodyPr wrap="square" rtlCol="0">
            <a:spAutoFit/>
          </a:bodyPr>
          <a:lstStyle/>
          <a:p>
            <a:r>
              <a:rPr lang="nl-NL" sz="1000" u="sng" dirty="0">
                <a:latin typeface="Abadi MT Condensed Light" charset="0"/>
                <a:ea typeface="Abadi MT Condensed Light" charset="0"/>
                <a:cs typeface="Abadi MT Condensed Light" charset="0"/>
                <a:hlinkClick r:id="rId3"/>
              </a:rPr>
              <a:t>http://www.americansuburbx.com/galleries/gregory-crewdson-beneath-the-roses</a:t>
            </a:r>
            <a:r>
              <a:rPr lang="nl-NL" sz="1000" dirty="0">
                <a:latin typeface="Abadi MT Condensed Light" charset="0"/>
                <a:ea typeface="Abadi MT Condensed Light" charset="0"/>
                <a:cs typeface="Abadi MT Condensed Light" charset="0"/>
              </a:rPr>
              <a:t> </a:t>
            </a:r>
          </a:p>
        </p:txBody>
      </p:sp>
      <p:sp>
        <p:nvSpPr>
          <p:cNvPr id="9" name="Tekstvak 8"/>
          <p:cNvSpPr txBox="1"/>
          <p:nvPr/>
        </p:nvSpPr>
        <p:spPr>
          <a:xfrm>
            <a:off x="1261872" y="6488668"/>
            <a:ext cx="3750395" cy="369332"/>
          </a:xfrm>
          <a:prstGeom prst="rect">
            <a:avLst/>
          </a:prstGeom>
          <a:noFill/>
        </p:spPr>
        <p:txBody>
          <a:bodyPr wrap="square" rtlCol="0">
            <a:spAutoFit/>
          </a:bodyPr>
          <a:lstStyle/>
          <a:p>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Gregory</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Crewdson</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untitled</a:t>
            </a:r>
            <a:r>
              <a:rPr lang="nl-NL" dirty="0" smtClean="0">
                <a:latin typeface="Abadi MT Condensed Light" charset="0"/>
                <a:ea typeface="Abadi MT Condensed Light" charset="0"/>
                <a:cs typeface="Abadi MT Condensed Light" charset="0"/>
              </a:rPr>
              <a:t> 2001</a:t>
            </a:r>
            <a:endParaRPr lang="nl-NL" dirty="0">
              <a:latin typeface="Abadi MT Condensed Light" charset="0"/>
              <a:ea typeface="Abadi MT Condensed Light" charset="0"/>
              <a:cs typeface="Abadi MT Condensed Light" charset="0"/>
            </a:endParaRPr>
          </a:p>
        </p:txBody>
      </p:sp>
      <p:pic>
        <p:nvPicPr>
          <p:cNvPr id="6" name="Afbeelding 5" descr="../../gregory%20crewdson.jpg"/>
          <p:cNvPicPr/>
          <p:nvPr/>
        </p:nvPicPr>
        <p:blipFill>
          <a:blip r:embed="rId4">
            <a:extLst>
              <a:ext uri="{28A0092B-C50C-407E-A947-70E740481C1C}">
                <a14:useLocalDpi xmlns:a14="http://schemas.microsoft.com/office/drawing/2010/main" val="0"/>
              </a:ext>
            </a:extLst>
          </a:blip>
          <a:srcRect/>
          <a:stretch>
            <a:fillRect/>
          </a:stretch>
        </p:blipFill>
        <p:spPr bwMode="auto">
          <a:xfrm>
            <a:off x="1261870" y="1691322"/>
            <a:ext cx="5714663" cy="4556072"/>
          </a:xfrm>
          <a:prstGeom prst="rect">
            <a:avLst/>
          </a:prstGeom>
          <a:noFill/>
          <a:ln>
            <a:noFill/>
          </a:ln>
        </p:spPr>
      </p:pic>
      <p:pic>
        <p:nvPicPr>
          <p:cNvPr id="3" name="Afbeelding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1870" y="1690852"/>
            <a:ext cx="5714663" cy="4556542"/>
          </a:xfrm>
          <a:prstGeom prst="rect">
            <a:avLst/>
          </a:prstGeom>
        </p:spPr>
      </p:pic>
    </p:spTree>
    <p:extLst>
      <p:ext uri="{BB962C8B-B14F-4D97-AF65-F5344CB8AC3E}">
        <p14:creationId xmlns:p14="http://schemas.microsoft.com/office/powerpoint/2010/main" val="2147469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badi MT Condensed Light" charset="0"/>
                <a:ea typeface="Abadi MT Condensed Light" charset="0"/>
                <a:cs typeface="Abadi MT Condensed Light" charset="0"/>
              </a:rPr>
              <a:t>SFEER</a:t>
            </a:r>
            <a:endParaRPr lang="nl-NL" dirty="0">
              <a:latin typeface="Abadi MT Condensed Light" charset="0"/>
              <a:ea typeface="Abadi MT Condensed Light" charset="0"/>
              <a:cs typeface="Abadi MT Condensed Light" charset="0"/>
            </a:endParaRPr>
          </a:p>
        </p:txBody>
      </p:sp>
      <p:sp>
        <p:nvSpPr>
          <p:cNvPr id="8" name="Tekstvak 7"/>
          <p:cNvSpPr txBox="1"/>
          <p:nvPr/>
        </p:nvSpPr>
        <p:spPr>
          <a:xfrm>
            <a:off x="1261871" y="6248399"/>
            <a:ext cx="3750395" cy="400110"/>
          </a:xfrm>
          <a:prstGeom prst="rect">
            <a:avLst/>
          </a:prstGeom>
          <a:noFill/>
        </p:spPr>
        <p:txBody>
          <a:bodyPr wrap="square" rtlCol="0">
            <a:spAutoFit/>
          </a:bodyPr>
          <a:lstStyle/>
          <a:p>
            <a:r>
              <a:rPr lang="nl-NL" sz="1000" u="sng" dirty="0">
                <a:latin typeface="Abadi MT Condensed Light" charset="0"/>
                <a:ea typeface="Abadi MT Condensed Light" charset="0"/>
                <a:cs typeface="Abadi MT Condensed Light" charset="0"/>
                <a:hlinkClick r:id="rId3"/>
              </a:rPr>
              <a:t>http://www.gregorycrewdsonmovie.com/image-gallery.html</a:t>
            </a:r>
            <a:r>
              <a:rPr lang="nl-NL" sz="1000" dirty="0">
                <a:latin typeface="Abadi MT Condensed Light" charset="0"/>
                <a:ea typeface="Abadi MT Condensed Light" charset="0"/>
                <a:cs typeface="Abadi MT Condensed Light" charset="0"/>
              </a:rPr>
              <a:t> </a:t>
            </a:r>
          </a:p>
          <a:p>
            <a:endParaRPr lang="nl-NL" sz="1000" dirty="0">
              <a:latin typeface="Abadi MT Condensed Light" charset="0"/>
              <a:ea typeface="Abadi MT Condensed Light" charset="0"/>
              <a:cs typeface="Abadi MT Condensed Light" charset="0"/>
            </a:endParaRPr>
          </a:p>
        </p:txBody>
      </p:sp>
      <p:sp>
        <p:nvSpPr>
          <p:cNvPr id="9" name="Tekstvak 8"/>
          <p:cNvSpPr txBox="1"/>
          <p:nvPr/>
        </p:nvSpPr>
        <p:spPr>
          <a:xfrm>
            <a:off x="1261872" y="6488668"/>
            <a:ext cx="3750395" cy="369332"/>
          </a:xfrm>
          <a:prstGeom prst="rect">
            <a:avLst/>
          </a:prstGeom>
          <a:noFill/>
        </p:spPr>
        <p:txBody>
          <a:bodyPr wrap="square" rtlCol="0">
            <a:spAutoFit/>
          </a:bodyPr>
          <a:lstStyle/>
          <a:p>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Gregory</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Crewdson</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Beneath</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the</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roses</a:t>
            </a:r>
            <a:endParaRPr lang="nl-NL" dirty="0">
              <a:latin typeface="Abadi MT Condensed Light" charset="0"/>
              <a:ea typeface="Abadi MT Condensed Light" charset="0"/>
              <a:cs typeface="Abadi MT Condensed Light" charset="0"/>
            </a:endParaRPr>
          </a:p>
        </p:txBody>
      </p:sp>
      <p:pic>
        <p:nvPicPr>
          <p:cNvPr id="6" name="Afbeelding 5" descr="/Users/josepasmans/Desktop/gregory crewdson set.jpg"/>
          <p:cNvPicPr/>
          <p:nvPr/>
        </p:nvPicPr>
        <p:blipFill>
          <a:blip r:embed="rId4">
            <a:extLst>
              <a:ext uri="{28A0092B-C50C-407E-A947-70E740481C1C}">
                <a14:useLocalDpi xmlns:a14="http://schemas.microsoft.com/office/drawing/2010/main" val="0"/>
              </a:ext>
            </a:extLst>
          </a:blip>
          <a:srcRect/>
          <a:stretch>
            <a:fillRect/>
          </a:stretch>
        </p:blipFill>
        <p:spPr bwMode="auto">
          <a:xfrm>
            <a:off x="1261870" y="1691321"/>
            <a:ext cx="6962073" cy="4557077"/>
          </a:xfrm>
          <a:prstGeom prst="rect">
            <a:avLst/>
          </a:prstGeom>
          <a:noFill/>
          <a:ln>
            <a:noFill/>
          </a:ln>
        </p:spPr>
      </p:pic>
      <p:pic>
        <p:nvPicPr>
          <p:cNvPr id="3" name="Afbeelding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1869" y="1691320"/>
            <a:ext cx="6962074" cy="4563323"/>
          </a:xfrm>
          <a:prstGeom prst="rect">
            <a:avLst/>
          </a:prstGeom>
        </p:spPr>
      </p:pic>
    </p:spTree>
    <p:extLst>
      <p:ext uri="{BB962C8B-B14F-4D97-AF65-F5344CB8AC3E}">
        <p14:creationId xmlns:p14="http://schemas.microsoft.com/office/powerpoint/2010/main" val="200747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badi MT Condensed Light" charset="0"/>
                <a:ea typeface="Abadi MT Condensed Light" charset="0"/>
                <a:cs typeface="Abadi MT Condensed Light" charset="0"/>
              </a:rPr>
              <a:t>SFEER</a:t>
            </a:r>
            <a:endParaRPr lang="nl-NL" dirty="0">
              <a:latin typeface="Abadi MT Condensed Light" charset="0"/>
              <a:ea typeface="Abadi MT Condensed Light" charset="0"/>
              <a:cs typeface="Abadi MT Condensed Light" charset="0"/>
            </a:endParaRPr>
          </a:p>
        </p:txBody>
      </p:sp>
      <p:sp>
        <p:nvSpPr>
          <p:cNvPr id="8" name="Tekstvak 7"/>
          <p:cNvSpPr txBox="1"/>
          <p:nvPr/>
        </p:nvSpPr>
        <p:spPr>
          <a:xfrm>
            <a:off x="1261871" y="6248399"/>
            <a:ext cx="3750395" cy="400110"/>
          </a:xfrm>
          <a:prstGeom prst="rect">
            <a:avLst/>
          </a:prstGeom>
          <a:noFill/>
        </p:spPr>
        <p:txBody>
          <a:bodyPr wrap="square" rtlCol="0">
            <a:spAutoFit/>
          </a:bodyPr>
          <a:lstStyle/>
          <a:p>
            <a:r>
              <a:rPr lang="nl-NL" sz="1000" u="sng" dirty="0">
                <a:latin typeface="Abadi MT Condensed Light" charset="0"/>
                <a:ea typeface="Abadi MT Condensed Light" charset="0"/>
                <a:cs typeface="Abadi MT Condensed Light" charset="0"/>
                <a:hlinkClick r:id="rId3"/>
              </a:rPr>
              <a:t>http://buckleybulletin.blogspot.nl/2010/07/hopper-and-teen-noir.html</a:t>
            </a:r>
            <a:r>
              <a:rPr lang="nl-NL" sz="1000" dirty="0">
                <a:latin typeface="Abadi MT Condensed Light" charset="0"/>
                <a:ea typeface="Abadi MT Condensed Light" charset="0"/>
                <a:cs typeface="Abadi MT Condensed Light" charset="0"/>
              </a:rPr>
              <a:t> </a:t>
            </a:r>
          </a:p>
          <a:p>
            <a:endParaRPr lang="nl-NL" sz="1000" dirty="0">
              <a:latin typeface="Abadi MT Condensed Light" charset="0"/>
              <a:ea typeface="Abadi MT Condensed Light" charset="0"/>
              <a:cs typeface="Abadi MT Condensed Light" charset="0"/>
            </a:endParaRPr>
          </a:p>
        </p:txBody>
      </p:sp>
      <p:sp>
        <p:nvSpPr>
          <p:cNvPr id="9" name="Tekstvak 8"/>
          <p:cNvSpPr txBox="1"/>
          <p:nvPr/>
        </p:nvSpPr>
        <p:spPr>
          <a:xfrm>
            <a:off x="1261872" y="6488668"/>
            <a:ext cx="3750395" cy="369332"/>
          </a:xfrm>
          <a:prstGeom prst="rect">
            <a:avLst/>
          </a:prstGeom>
          <a:noFill/>
        </p:spPr>
        <p:txBody>
          <a:bodyPr wrap="square" rtlCol="0">
            <a:spAutoFit/>
          </a:bodyPr>
          <a:lstStyle/>
          <a:p>
            <a:r>
              <a:rPr lang="nl-NL" dirty="0" smtClean="0">
                <a:latin typeface="Abadi MT Condensed Light" charset="0"/>
                <a:ea typeface="Abadi MT Condensed Light" charset="0"/>
                <a:cs typeface="Abadi MT Condensed Light" charset="0"/>
              </a:rPr>
              <a:t>© Edward Hopper, </a:t>
            </a:r>
            <a:r>
              <a:rPr lang="nl-NL" dirty="0" err="1" smtClean="0">
                <a:latin typeface="Abadi MT Condensed Light" charset="0"/>
                <a:ea typeface="Abadi MT Condensed Light" charset="0"/>
                <a:cs typeface="Abadi MT Condensed Light" charset="0"/>
              </a:rPr>
              <a:t>morning</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sun</a:t>
            </a:r>
            <a:r>
              <a:rPr lang="nl-NL" dirty="0" smtClean="0">
                <a:latin typeface="Abadi MT Condensed Light" charset="0"/>
                <a:ea typeface="Abadi MT Condensed Light" charset="0"/>
                <a:cs typeface="Abadi MT Condensed Light" charset="0"/>
              </a:rPr>
              <a:t>, 1952</a:t>
            </a:r>
            <a:endParaRPr lang="nl-NL" dirty="0">
              <a:latin typeface="Abadi MT Condensed Light" charset="0"/>
              <a:ea typeface="Abadi MT Condensed Light" charset="0"/>
              <a:cs typeface="Abadi MT Condensed Light" charset="0"/>
            </a:endParaRPr>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1871" y="1691321"/>
            <a:ext cx="4582588" cy="3127473"/>
          </a:xfrm>
          <a:prstGeom prst="rect">
            <a:avLst/>
          </a:prstGeom>
        </p:spPr>
      </p:pic>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8580" y="1691322"/>
            <a:ext cx="5013504" cy="3127472"/>
          </a:xfrm>
          <a:prstGeom prst="rect">
            <a:avLst/>
          </a:prstGeom>
        </p:spPr>
      </p:pic>
      <p:sp>
        <p:nvSpPr>
          <p:cNvPr id="7" name="Tekstvak 6"/>
          <p:cNvSpPr txBox="1"/>
          <p:nvPr/>
        </p:nvSpPr>
        <p:spPr>
          <a:xfrm>
            <a:off x="5968580" y="6488668"/>
            <a:ext cx="4985932" cy="369332"/>
          </a:xfrm>
          <a:prstGeom prst="rect">
            <a:avLst/>
          </a:prstGeom>
          <a:noFill/>
        </p:spPr>
        <p:txBody>
          <a:bodyPr wrap="square" rtlCol="0">
            <a:spAutoFit/>
          </a:bodyPr>
          <a:lstStyle/>
          <a:p>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Gregory</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Crewdson</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Beneath</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the</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roses</a:t>
            </a:r>
            <a:r>
              <a:rPr lang="nl-NL" dirty="0" smtClean="0">
                <a:latin typeface="Abadi MT Condensed Light" charset="0"/>
                <a:ea typeface="Abadi MT Condensed Light" charset="0"/>
                <a:cs typeface="Abadi MT Condensed Light" charset="0"/>
              </a:rPr>
              <a:t>, 2002</a:t>
            </a:r>
            <a:endParaRPr lang="nl-NL" dirty="0">
              <a:latin typeface="Abadi MT Condensed Light" charset="0"/>
              <a:ea typeface="Abadi MT Condensed Light" charset="0"/>
              <a:cs typeface="Abadi MT Condensed Light" charset="0"/>
            </a:endParaRPr>
          </a:p>
        </p:txBody>
      </p:sp>
      <p:sp>
        <p:nvSpPr>
          <p:cNvPr id="10" name="Tekstvak 9"/>
          <p:cNvSpPr txBox="1"/>
          <p:nvPr/>
        </p:nvSpPr>
        <p:spPr>
          <a:xfrm>
            <a:off x="5968580" y="6228320"/>
            <a:ext cx="4985932" cy="400110"/>
          </a:xfrm>
          <a:prstGeom prst="rect">
            <a:avLst/>
          </a:prstGeom>
          <a:noFill/>
        </p:spPr>
        <p:txBody>
          <a:bodyPr wrap="square" rtlCol="0">
            <a:spAutoFit/>
          </a:bodyPr>
          <a:lstStyle/>
          <a:p>
            <a:r>
              <a:rPr lang="nl-NL" sz="1000" u="sng" dirty="0">
                <a:latin typeface="Abadi MT Condensed Light" charset="0"/>
                <a:ea typeface="Abadi MT Condensed Light" charset="0"/>
                <a:cs typeface="Abadi MT Condensed Light" charset="0"/>
                <a:hlinkClick r:id="rId6"/>
              </a:rPr>
              <a:t>http://www.theblogazine.com/2014/06/gregory-crewdson-and-his-perfect-magic-moments</a:t>
            </a:r>
            <a:r>
              <a:rPr lang="nl-NL" sz="1000" u="sng" dirty="0">
                <a:hlinkClick r:id="rId6"/>
              </a:rPr>
              <a:t>/</a:t>
            </a:r>
            <a:r>
              <a:rPr lang="nl-NL" sz="1000" dirty="0"/>
              <a:t> </a:t>
            </a:r>
          </a:p>
          <a:p>
            <a:r>
              <a:rPr lang="nl-NL" sz="1000" dirty="0" smtClean="0">
                <a:latin typeface="Abadi MT Condensed Light" charset="0"/>
                <a:ea typeface="Abadi MT Condensed Light" charset="0"/>
                <a:cs typeface="Abadi MT Condensed Light" charset="0"/>
              </a:rPr>
              <a:t> </a:t>
            </a:r>
            <a:endParaRPr lang="nl-NL" sz="1000" dirty="0">
              <a:latin typeface="Abadi MT Condensed Light" charset="0"/>
              <a:ea typeface="Abadi MT Condensed Light" charset="0"/>
              <a:cs typeface="Abadi MT Condensed Light" charset="0"/>
            </a:endParaRPr>
          </a:p>
        </p:txBody>
      </p:sp>
    </p:spTree>
    <p:extLst>
      <p:ext uri="{BB962C8B-B14F-4D97-AF65-F5344CB8AC3E}">
        <p14:creationId xmlns:p14="http://schemas.microsoft.com/office/powerpoint/2010/main" val="889023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badi MT Condensed Light" charset="0"/>
                <a:ea typeface="Abadi MT Condensed Light" charset="0"/>
                <a:cs typeface="Abadi MT Condensed Light" charset="0"/>
              </a:rPr>
              <a:t>SFEER</a:t>
            </a:r>
            <a:endParaRPr lang="nl-NL" dirty="0">
              <a:latin typeface="Abadi MT Condensed Light" charset="0"/>
              <a:ea typeface="Abadi MT Condensed Light" charset="0"/>
              <a:cs typeface="Abadi MT Condensed Light" charset="0"/>
            </a:endParaRPr>
          </a:p>
        </p:txBody>
      </p:sp>
      <p:sp>
        <p:nvSpPr>
          <p:cNvPr id="8" name="Tekstvak 7"/>
          <p:cNvSpPr txBox="1"/>
          <p:nvPr/>
        </p:nvSpPr>
        <p:spPr>
          <a:xfrm>
            <a:off x="1261871" y="6248399"/>
            <a:ext cx="3750395" cy="400110"/>
          </a:xfrm>
          <a:prstGeom prst="rect">
            <a:avLst/>
          </a:prstGeom>
          <a:noFill/>
        </p:spPr>
        <p:txBody>
          <a:bodyPr wrap="square" rtlCol="0">
            <a:spAutoFit/>
          </a:bodyPr>
          <a:lstStyle/>
          <a:p>
            <a:r>
              <a:rPr lang="nl-NL" sz="1000" u="sng" dirty="0">
                <a:latin typeface="Abadi MT Condensed Light" charset="0"/>
                <a:ea typeface="Abadi MT Condensed Light" charset="0"/>
                <a:cs typeface="Abadi MT Condensed Light" charset="0"/>
                <a:hlinkClick r:id="rId3"/>
              </a:rPr>
              <a:t>http://buckleybulletin.blogspot.nl/2010/07/hopper-and-teen-noir.html</a:t>
            </a:r>
            <a:r>
              <a:rPr lang="nl-NL" sz="1000" dirty="0">
                <a:latin typeface="Abadi MT Condensed Light" charset="0"/>
                <a:ea typeface="Abadi MT Condensed Light" charset="0"/>
                <a:cs typeface="Abadi MT Condensed Light" charset="0"/>
              </a:rPr>
              <a:t> </a:t>
            </a:r>
          </a:p>
          <a:p>
            <a:endParaRPr lang="nl-NL" sz="1000" dirty="0">
              <a:latin typeface="Abadi MT Condensed Light" charset="0"/>
              <a:ea typeface="Abadi MT Condensed Light" charset="0"/>
              <a:cs typeface="Abadi MT Condensed Light" charset="0"/>
            </a:endParaRPr>
          </a:p>
        </p:txBody>
      </p:sp>
      <p:sp>
        <p:nvSpPr>
          <p:cNvPr id="9" name="Tekstvak 8"/>
          <p:cNvSpPr txBox="1"/>
          <p:nvPr/>
        </p:nvSpPr>
        <p:spPr>
          <a:xfrm>
            <a:off x="1261872" y="6488668"/>
            <a:ext cx="3750395" cy="369332"/>
          </a:xfrm>
          <a:prstGeom prst="rect">
            <a:avLst/>
          </a:prstGeom>
          <a:noFill/>
        </p:spPr>
        <p:txBody>
          <a:bodyPr wrap="square" rtlCol="0">
            <a:spAutoFit/>
          </a:bodyPr>
          <a:lstStyle/>
          <a:p>
            <a:r>
              <a:rPr lang="nl-NL" dirty="0" smtClean="0">
                <a:latin typeface="Abadi MT Condensed Light" charset="0"/>
                <a:ea typeface="Abadi MT Condensed Light" charset="0"/>
                <a:cs typeface="Abadi MT Condensed Light" charset="0"/>
              </a:rPr>
              <a:t>© Edward Hopper, </a:t>
            </a:r>
            <a:r>
              <a:rPr lang="nl-NL" dirty="0" err="1" smtClean="0">
                <a:latin typeface="Abadi MT Condensed Light" charset="0"/>
                <a:ea typeface="Abadi MT Condensed Light" charset="0"/>
                <a:cs typeface="Abadi MT Condensed Light" charset="0"/>
              </a:rPr>
              <a:t>morning</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sun</a:t>
            </a:r>
            <a:r>
              <a:rPr lang="nl-NL" dirty="0" smtClean="0">
                <a:latin typeface="Abadi MT Condensed Light" charset="0"/>
                <a:ea typeface="Abadi MT Condensed Light" charset="0"/>
                <a:cs typeface="Abadi MT Condensed Light" charset="0"/>
              </a:rPr>
              <a:t>, 1952</a:t>
            </a:r>
            <a:endParaRPr lang="nl-NL" dirty="0">
              <a:latin typeface="Abadi MT Condensed Light" charset="0"/>
              <a:ea typeface="Abadi MT Condensed Light" charset="0"/>
              <a:cs typeface="Abadi MT Condensed Light" charset="0"/>
            </a:endParaRPr>
          </a:p>
        </p:txBody>
      </p:sp>
      <p:sp>
        <p:nvSpPr>
          <p:cNvPr id="7" name="Tekstvak 6"/>
          <p:cNvSpPr txBox="1"/>
          <p:nvPr/>
        </p:nvSpPr>
        <p:spPr>
          <a:xfrm>
            <a:off x="6451599" y="6491869"/>
            <a:ext cx="4985932" cy="369332"/>
          </a:xfrm>
          <a:prstGeom prst="rect">
            <a:avLst/>
          </a:prstGeom>
          <a:noFill/>
        </p:spPr>
        <p:txBody>
          <a:bodyPr wrap="square" rtlCol="0">
            <a:spAutoFit/>
          </a:bodyPr>
          <a:lstStyle/>
          <a:p>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Gregory</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Crewdson</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Beneath</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the</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roses</a:t>
            </a:r>
            <a:r>
              <a:rPr lang="nl-NL" dirty="0" smtClean="0">
                <a:latin typeface="Abadi MT Condensed Light" charset="0"/>
                <a:ea typeface="Abadi MT Condensed Light" charset="0"/>
                <a:cs typeface="Abadi MT Condensed Light" charset="0"/>
              </a:rPr>
              <a:t>, 2002</a:t>
            </a:r>
            <a:endParaRPr lang="nl-NL" dirty="0">
              <a:latin typeface="Abadi MT Condensed Light" charset="0"/>
              <a:ea typeface="Abadi MT Condensed Light" charset="0"/>
              <a:cs typeface="Abadi MT Condensed Light" charset="0"/>
            </a:endParaRPr>
          </a:p>
        </p:txBody>
      </p:sp>
      <p:sp>
        <p:nvSpPr>
          <p:cNvPr id="10" name="Tekstvak 9"/>
          <p:cNvSpPr txBox="1"/>
          <p:nvPr/>
        </p:nvSpPr>
        <p:spPr>
          <a:xfrm>
            <a:off x="6451600" y="6242447"/>
            <a:ext cx="4985932" cy="246221"/>
          </a:xfrm>
          <a:prstGeom prst="rect">
            <a:avLst/>
          </a:prstGeom>
          <a:noFill/>
        </p:spPr>
        <p:txBody>
          <a:bodyPr wrap="square" rtlCol="0">
            <a:spAutoFit/>
          </a:bodyPr>
          <a:lstStyle/>
          <a:p>
            <a:r>
              <a:rPr lang="nl-NL" sz="1000" u="sng" dirty="0">
                <a:latin typeface="Abadi MT Condensed Light" charset="0"/>
                <a:ea typeface="Abadi MT Condensed Light" charset="0"/>
                <a:cs typeface="Abadi MT Condensed Light" charset="0"/>
                <a:hlinkClick r:id="rId4"/>
              </a:rPr>
              <a:t>https://</a:t>
            </a:r>
            <a:r>
              <a:rPr lang="nl-NL" sz="1000" u="sng" dirty="0" smtClean="0">
                <a:latin typeface="Abadi MT Condensed Light" charset="0"/>
                <a:ea typeface="Abadi MT Condensed Light" charset="0"/>
                <a:cs typeface="Abadi MT Condensed Light" charset="0"/>
                <a:hlinkClick r:id="rId4"/>
              </a:rPr>
              <a:t>artblart.files.wordpress.com/2011/01/gregory-crewdson-untitled-birth-beneath-the-roses-2007.jpg</a:t>
            </a:r>
            <a:r>
              <a:rPr lang="nl-NL" sz="1000" u="sng" dirty="0" smtClean="0">
                <a:latin typeface="Abadi MT Condensed Light" charset="0"/>
                <a:ea typeface="Abadi MT Condensed Light" charset="0"/>
                <a:cs typeface="Abadi MT Condensed Light" charset="0"/>
              </a:rPr>
              <a:t> </a:t>
            </a:r>
            <a:endParaRPr lang="nl-NL" sz="1000" dirty="0">
              <a:latin typeface="Abadi MT Condensed Light" charset="0"/>
              <a:ea typeface="Abadi MT Condensed Light" charset="0"/>
              <a:cs typeface="Abadi MT Condensed Light" charset="0"/>
            </a:endParaRPr>
          </a:p>
        </p:txBody>
      </p:sp>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1600" y="1688650"/>
            <a:ext cx="4336698" cy="2818853"/>
          </a:xfrm>
          <a:prstGeom prst="rect">
            <a:avLst/>
          </a:prstGeom>
        </p:spPr>
      </p:pic>
      <p:pic>
        <p:nvPicPr>
          <p:cNvPr id="6" name="Afbeelding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1871" y="1687537"/>
            <a:ext cx="4540495" cy="2820782"/>
          </a:xfrm>
          <a:prstGeom prst="rect">
            <a:avLst/>
          </a:prstGeom>
        </p:spPr>
      </p:pic>
    </p:spTree>
    <p:extLst>
      <p:ext uri="{BB962C8B-B14F-4D97-AF65-F5344CB8AC3E}">
        <p14:creationId xmlns:p14="http://schemas.microsoft.com/office/powerpoint/2010/main" val="1415505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badi MT Condensed Light" charset="0"/>
                <a:ea typeface="Abadi MT Condensed Light" charset="0"/>
                <a:cs typeface="Abadi MT Condensed Light" charset="0"/>
              </a:rPr>
              <a:t>SFEER</a:t>
            </a:r>
            <a:endParaRPr lang="nl-NL" dirty="0">
              <a:latin typeface="Abadi MT Condensed Light" charset="0"/>
              <a:ea typeface="Abadi MT Condensed Light" charset="0"/>
              <a:cs typeface="Abadi MT Condensed Light" charset="0"/>
            </a:endParaRPr>
          </a:p>
        </p:txBody>
      </p:sp>
      <p:sp>
        <p:nvSpPr>
          <p:cNvPr id="8" name="Tekstvak 7"/>
          <p:cNvSpPr txBox="1"/>
          <p:nvPr/>
        </p:nvSpPr>
        <p:spPr>
          <a:xfrm>
            <a:off x="1261871" y="6248399"/>
            <a:ext cx="7141150" cy="246221"/>
          </a:xfrm>
          <a:prstGeom prst="rect">
            <a:avLst/>
          </a:prstGeom>
          <a:noFill/>
        </p:spPr>
        <p:txBody>
          <a:bodyPr wrap="square" rtlCol="0">
            <a:spAutoFit/>
          </a:bodyPr>
          <a:lstStyle/>
          <a:p>
            <a:r>
              <a:rPr lang="nl-NL" sz="1000" u="sng" dirty="0">
                <a:latin typeface="Abadi MT Condensed Light" charset="0"/>
                <a:ea typeface="Abadi MT Condensed Light" charset="0"/>
                <a:cs typeface="Abadi MT Condensed Light" charset="0"/>
                <a:hlinkClick r:id="rId3"/>
              </a:rPr>
              <a:t>http://www.americansuburbx.com/2015/07/william-eggleston-whos-afraid-of-magenta-yellow-and-cyan.html</a:t>
            </a:r>
            <a:r>
              <a:rPr lang="nl-NL" sz="1000" dirty="0">
                <a:latin typeface="Abadi MT Condensed Light" charset="0"/>
                <a:ea typeface="Abadi MT Condensed Light" charset="0"/>
                <a:cs typeface="Abadi MT Condensed Light" charset="0"/>
              </a:rPr>
              <a:t> </a:t>
            </a:r>
          </a:p>
        </p:txBody>
      </p:sp>
      <p:sp>
        <p:nvSpPr>
          <p:cNvPr id="9" name="Tekstvak 8"/>
          <p:cNvSpPr txBox="1"/>
          <p:nvPr/>
        </p:nvSpPr>
        <p:spPr>
          <a:xfrm>
            <a:off x="1261872" y="6488668"/>
            <a:ext cx="5477595" cy="369332"/>
          </a:xfrm>
          <a:prstGeom prst="rect">
            <a:avLst/>
          </a:prstGeom>
          <a:noFill/>
        </p:spPr>
        <p:txBody>
          <a:bodyPr wrap="square" rtlCol="0">
            <a:spAutoFit/>
          </a:bodyPr>
          <a:lstStyle/>
          <a:p>
            <a:r>
              <a:rPr lang="nl-NL" dirty="0" smtClean="0">
                <a:latin typeface="Abadi MT Condensed Light" charset="0"/>
                <a:ea typeface="Abadi MT Condensed Light" charset="0"/>
                <a:cs typeface="Abadi MT Condensed Light" charset="0"/>
              </a:rPr>
              <a:t>© William </a:t>
            </a:r>
            <a:r>
              <a:rPr lang="nl-NL" dirty="0" err="1" smtClean="0">
                <a:latin typeface="Abadi MT Condensed Light" charset="0"/>
                <a:ea typeface="Abadi MT Condensed Light" charset="0"/>
                <a:cs typeface="Abadi MT Condensed Light" charset="0"/>
              </a:rPr>
              <a:t>Eggleston</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who’s</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afraid</a:t>
            </a:r>
            <a:r>
              <a:rPr lang="nl-NL" dirty="0" smtClean="0">
                <a:latin typeface="Abadi MT Condensed Light" charset="0"/>
                <a:ea typeface="Abadi MT Condensed Light" charset="0"/>
                <a:cs typeface="Abadi MT Condensed Light" charset="0"/>
              </a:rPr>
              <a:t> of magenta, </a:t>
            </a:r>
            <a:r>
              <a:rPr lang="nl-NL" dirty="0" err="1" smtClean="0">
                <a:latin typeface="Abadi MT Condensed Light" charset="0"/>
                <a:ea typeface="Abadi MT Condensed Light" charset="0"/>
                <a:cs typeface="Abadi MT Condensed Light" charset="0"/>
              </a:rPr>
              <a:t>yellow</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and</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cyan</a:t>
            </a:r>
            <a:r>
              <a:rPr lang="nl-NL" dirty="0" smtClean="0">
                <a:latin typeface="Abadi MT Condensed Light" charset="0"/>
                <a:ea typeface="Abadi MT Condensed Light" charset="0"/>
                <a:cs typeface="Abadi MT Condensed Light" charset="0"/>
              </a:rPr>
              <a:t>?</a:t>
            </a:r>
            <a:endParaRPr lang="nl-NL" dirty="0">
              <a:latin typeface="Abadi MT Condensed Light" charset="0"/>
              <a:ea typeface="Abadi MT Condensed Light" charset="0"/>
              <a:cs typeface="Abadi MT Condensed Light" charset="0"/>
            </a:endParaRPr>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1871" y="1691322"/>
            <a:ext cx="6284148" cy="3179258"/>
          </a:xfrm>
          <a:prstGeom prst="rect">
            <a:avLst/>
          </a:prstGeom>
        </p:spPr>
      </p:pic>
      <p:sp>
        <p:nvSpPr>
          <p:cNvPr id="11" name="Titel 1"/>
          <p:cNvSpPr txBox="1">
            <a:spLocks/>
          </p:cNvSpPr>
          <p:nvPr/>
        </p:nvSpPr>
        <p:spPr>
          <a:xfrm>
            <a:off x="1261872" y="365760"/>
            <a:ext cx="9692640"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nl-NL" smtClean="0">
                <a:latin typeface="Abadi MT Condensed Light" charset="0"/>
                <a:ea typeface="Abadi MT Condensed Light" charset="0"/>
                <a:cs typeface="Abadi MT Condensed Light" charset="0"/>
              </a:rPr>
              <a:t>SFEER</a:t>
            </a:r>
            <a:endParaRPr lang="nl-NL" dirty="0">
              <a:latin typeface="Abadi MT Condensed Light" charset="0"/>
              <a:ea typeface="Abadi MT Condensed Light" charset="0"/>
              <a:cs typeface="Abadi MT Condensed Light" charset="0"/>
            </a:endParaRPr>
          </a:p>
        </p:txBody>
      </p:sp>
      <p:sp>
        <p:nvSpPr>
          <p:cNvPr id="12" name="Tekstvak 11"/>
          <p:cNvSpPr txBox="1"/>
          <p:nvPr/>
        </p:nvSpPr>
        <p:spPr>
          <a:xfrm>
            <a:off x="7861845" y="6248399"/>
            <a:ext cx="2695319" cy="400110"/>
          </a:xfrm>
          <a:prstGeom prst="rect">
            <a:avLst/>
          </a:prstGeom>
          <a:noFill/>
        </p:spPr>
        <p:txBody>
          <a:bodyPr wrap="square" rtlCol="0">
            <a:spAutoFit/>
          </a:bodyPr>
          <a:lstStyle/>
          <a:p>
            <a:r>
              <a:rPr lang="nl-NL" sz="1000" dirty="0">
                <a:latin typeface="Abadi MT Condensed Light" charset="0"/>
                <a:ea typeface="Abadi MT Condensed Light" charset="0"/>
                <a:cs typeface="Abadi MT Condensed Light" charset="0"/>
                <a:hlinkClick r:id="rId5"/>
              </a:rPr>
              <a:t>http://</a:t>
            </a:r>
            <a:r>
              <a:rPr lang="nl-NL" sz="1000" dirty="0" smtClean="0">
                <a:latin typeface="Abadi MT Condensed Light" charset="0"/>
                <a:ea typeface="Abadi MT Condensed Light" charset="0"/>
                <a:cs typeface="Abadi MT Condensed Light" charset="0"/>
                <a:hlinkClick r:id="rId5"/>
              </a:rPr>
              <a:t>www.egglestontrust.com</a:t>
            </a:r>
            <a:endParaRPr lang="nl-NL" sz="1000" dirty="0">
              <a:latin typeface="Abadi MT Condensed Light" charset="0"/>
              <a:ea typeface="Abadi MT Condensed Light" charset="0"/>
              <a:cs typeface="Abadi MT Condensed Light" charset="0"/>
            </a:endParaRPr>
          </a:p>
          <a:p>
            <a:endParaRPr lang="nl-NL" sz="1000" dirty="0">
              <a:latin typeface="Abadi MT Condensed Light" charset="0"/>
              <a:ea typeface="Abadi MT Condensed Light" charset="0"/>
              <a:cs typeface="Abadi MT Condensed Light" charset="0"/>
            </a:endParaRPr>
          </a:p>
        </p:txBody>
      </p:sp>
      <p:sp>
        <p:nvSpPr>
          <p:cNvPr id="13" name="Tekstvak 12"/>
          <p:cNvSpPr txBox="1"/>
          <p:nvPr/>
        </p:nvSpPr>
        <p:spPr>
          <a:xfrm>
            <a:off x="7861845" y="6488668"/>
            <a:ext cx="5477595" cy="369332"/>
          </a:xfrm>
          <a:prstGeom prst="rect">
            <a:avLst/>
          </a:prstGeom>
          <a:noFill/>
        </p:spPr>
        <p:txBody>
          <a:bodyPr wrap="square" rtlCol="0">
            <a:spAutoFit/>
          </a:bodyPr>
          <a:lstStyle/>
          <a:p>
            <a:r>
              <a:rPr lang="nl-NL" dirty="0" smtClean="0">
                <a:latin typeface="Abadi MT Condensed Light" charset="0"/>
                <a:ea typeface="Abadi MT Condensed Light" charset="0"/>
                <a:cs typeface="Abadi MT Condensed Light" charset="0"/>
              </a:rPr>
              <a:t>© William </a:t>
            </a:r>
            <a:r>
              <a:rPr lang="nl-NL" dirty="0" err="1" smtClean="0">
                <a:latin typeface="Abadi MT Condensed Light" charset="0"/>
                <a:ea typeface="Abadi MT Condensed Light" charset="0"/>
                <a:cs typeface="Abadi MT Condensed Light" charset="0"/>
              </a:rPr>
              <a:t>Eggleston</a:t>
            </a:r>
            <a:endParaRPr lang="nl-NL" dirty="0">
              <a:latin typeface="Abadi MT Condensed Light" charset="0"/>
              <a:ea typeface="Abadi MT Condensed Light" charset="0"/>
              <a:cs typeface="Abadi MT Condensed Light" charset="0"/>
            </a:endParaRPr>
          </a:p>
        </p:txBody>
      </p:sp>
      <p:pic>
        <p:nvPicPr>
          <p:cNvPr id="14" name="Afbeelding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5036" y="1691307"/>
            <a:ext cx="3079475" cy="4302096"/>
          </a:xfrm>
          <a:prstGeom prst="rect">
            <a:avLst/>
          </a:prstGeom>
        </p:spPr>
      </p:pic>
    </p:spTree>
    <p:extLst>
      <p:ext uri="{BB962C8B-B14F-4D97-AF65-F5344CB8AC3E}">
        <p14:creationId xmlns:p14="http://schemas.microsoft.com/office/powerpoint/2010/main" val="564325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badi MT Condensed Light" charset="0"/>
                <a:ea typeface="Abadi MT Condensed Light" charset="0"/>
                <a:cs typeface="Abadi MT Condensed Light" charset="0"/>
              </a:rPr>
              <a:t>SFEER</a:t>
            </a:r>
            <a:endParaRPr lang="nl-NL" dirty="0">
              <a:latin typeface="Abadi MT Condensed Light" charset="0"/>
              <a:ea typeface="Abadi MT Condensed Light" charset="0"/>
              <a:cs typeface="Abadi MT Condensed Light" charset="0"/>
            </a:endParaRPr>
          </a:p>
        </p:txBody>
      </p:sp>
      <p:sp>
        <p:nvSpPr>
          <p:cNvPr id="8" name="Tekstvak 7"/>
          <p:cNvSpPr txBox="1"/>
          <p:nvPr/>
        </p:nvSpPr>
        <p:spPr>
          <a:xfrm>
            <a:off x="1261871" y="6248399"/>
            <a:ext cx="7141150" cy="246221"/>
          </a:xfrm>
          <a:prstGeom prst="rect">
            <a:avLst/>
          </a:prstGeom>
          <a:noFill/>
        </p:spPr>
        <p:txBody>
          <a:bodyPr wrap="square" rtlCol="0">
            <a:spAutoFit/>
          </a:bodyPr>
          <a:lstStyle/>
          <a:p>
            <a:r>
              <a:rPr lang="nl-NL" sz="1000" u="sng" dirty="0">
                <a:latin typeface="Abadi MT Condensed Light" charset="0"/>
                <a:ea typeface="Abadi MT Condensed Light" charset="0"/>
                <a:cs typeface="Abadi MT Condensed Light" charset="0"/>
                <a:hlinkClick r:id="rId3"/>
              </a:rPr>
              <a:t>http://dossierjournal.com/blog/wp-content/uploads/2011/09/joel-sternfeld-walking-the-high-line.jpg</a:t>
            </a:r>
            <a:r>
              <a:rPr lang="nl-NL" sz="1000" dirty="0">
                <a:latin typeface="Abadi MT Condensed Light" charset="0"/>
                <a:ea typeface="Abadi MT Condensed Light" charset="0"/>
                <a:cs typeface="Abadi MT Condensed Light" charset="0"/>
              </a:rPr>
              <a:t> </a:t>
            </a:r>
          </a:p>
        </p:txBody>
      </p:sp>
      <p:sp>
        <p:nvSpPr>
          <p:cNvPr id="9" name="Tekstvak 8"/>
          <p:cNvSpPr txBox="1"/>
          <p:nvPr/>
        </p:nvSpPr>
        <p:spPr>
          <a:xfrm>
            <a:off x="1261872" y="6488668"/>
            <a:ext cx="5477595" cy="369332"/>
          </a:xfrm>
          <a:prstGeom prst="rect">
            <a:avLst/>
          </a:prstGeom>
          <a:noFill/>
        </p:spPr>
        <p:txBody>
          <a:bodyPr wrap="square" rtlCol="0">
            <a:spAutoFit/>
          </a:bodyPr>
          <a:lstStyle/>
          <a:p>
            <a:r>
              <a:rPr lang="nl-NL" dirty="0" smtClean="0">
                <a:latin typeface="Abadi MT Condensed Light" charset="0"/>
                <a:ea typeface="Abadi MT Condensed Light" charset="0"/>
                <a:cs typeface="Abadi MT Condensed Light" charset="0"/>
              </a:rPr>
              <a:t>© Joel </a:t>
            </a:r>
            <a:r>
              <a:rPr lang="nl-NL" dirty="0" err="1" smtClean="0">
                <a:latin typeface="Abadi MT Condensed Light" charset="0"/>
                <a:ea typeface="Abadi MT Condensed Light" charset="0"/>
                <a:cs typeface="Abadi MT Condensed Light" charset="0"/>
              </a:rPr>
              <a:t>Sternfeld</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walking</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the</a:t>
            </a:r>
            <a:r>
              <a:rPr lang="nl-NL" dirty="0" smtClean="0">
                <a:latin typeface="Abadi MT Condensed Light" charset="0"/>
                <a:ea typeface="Abadi MT Condensed Light" charset="0"/>
                <a:cs typeface="Abadi MT Condensed Light" charset="0"/>
              </a:rPr>
              <a:t> high line</a:t>
            </a:r>
            <a:endParaRPr lang="nl-NL" dirty="0">
              <a:latin typeface="Abadi MT Condensed Light" charset="0"/>
              <a:ea typeface="Abadi MT Condensed Light" charset="0"/>
              <a:cs typeface="Abadi MT Condensed Light" charset="0"/>
            </a:endParaRPr>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1871" y="2271765"/>
            <a:ext cx="4339781" cy="3396191"/>
          </a:xfrm>
          <a:prstGeom prst="rect">
            <a:avLst/>
          </a:prstGeom>
        </p:spPr>
      </p:pic>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2931" y="2271765"/>
            <a:ext cx="4340180" cy="3396191"/>
          </a:xfrm>
          <a:prstGeom prst="rect">
            <a:avLst/>
          </a:prstGeom>
        </p:spPr>
      </p:pic>
      <p:sp>
        <p:nvSpPr>
          <p:cNvPr id="10" name="Tekstvak 9"/>
          <p:cNvSpPr txBox="1"/>
          <p:nvPr/>
        </p:nvSpPr>
        <p:spPr>
          <a:xfrm>
            <a:off x="6232931" y="6488668"/>
            <a:ext cx="5477595" cy="369332"/>
          </a:xfrm>
          <a:prstGeom prst="rect">
            <a:avLst/>
          </a:prstGeom>
          <a:noFill/>
        </p:spPr>
        <p:txBody>
          <a:bodyPr wrap="square" rtlCol="0">
            <a:spAutoFit/>
          </a:bodyPr>
          <a:lstStyle/>
          <a:p>
            <a:r>
              <a:rPr lang="nl-NL" dirty="0" smtClean="0">
                <a:latin typeface="Abadi MT Condensed Light" charset="0"/>
                <a:ea typeface="Abadi MT Condensed Light" charset="0"/>
                <a:cs typeface="Abadi MT Condensed Light" charset="0"/>
              </a:rPr>
              <a:t>© Joel </a:t>
            </a:r>
            <a:r>
              <a:rPr lang="nl-NL" dirty="0" err="1" smtClean="0">
                <a:latin typeface="Abadi MT Condensed Light" charset="0"/>
                <a:ea typeface="Abadi MT Condensed Light" charset="0"/>
                <a:cs typeface="Abadi MT Condensed Light" charset="0"/>
              </a:rPr>
              <a:t>Sternfeld</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glen</a:t>
            </a:r>
            <a:r>
              <a:rPr lang="nl-NL" dirty="0" smtClean="0">
                <a:latin typeface="Abadi MT Condensed Light" charset="0"/>
                <a:ea typeface="Abadi MT Condensed Light" charset="0"/>
                <a:cs typeface="Abadi MT Condensed Light" charset="0"/>
              </a:rPr>
              <a:t> </a:t>
            </a:r>
            <a:r>
              <a:rPr lang="nl-NL" dirty="0" err="1" smtClean="0">
                <a:latin typeface="Abadi MT Condensed Light" charset="0"/>
                <a:ea typeface="Abadi MT Condensed Light" charset="0"/>
                <a:cs typeface="Abadi MT Condensed Light" charset="0"/>
              </a:rPr>
              <a:t>canyon</a:t>
            </a:r>
            <a:r>
              <a:rPr lang="nl-NL" dirty="0" smtClean="0">
                <a:latin typeface="Abadi MT Condensed Light" charset="0"/>
                <a:ea typeface="Abadi MT Condensed Light" charset="0"/>
                <a:cs typeface="Abadi MT Condensed Light" charset="0"/>
              </a:rPr>
              <a:t> dam, page, Arizona, 1983</a:t>
            </a:r>
            <a:endParaRPr lang="nl-NL" dirty="0">
              <a:latin typeface="Abadi MT Condensed Light" charset="0"/>
              <a:ea typeface="Abadi MT Condensed Light" charset="0"/>
              <a:cs typeface="Abadi MT Condensed Light" charset="0"/>
            </a:endParaRPr>
          </a:p>
        </p:txBody>
      </p:sp>
      <p:sp>
        <p:nvSpPr>
          <p:cNvPr id="11" name="Tekstvak 10"/>
          <p:cNvSpPr txBox="1"/>
          <p:nvPr/>
        </p:nvSpPr>
        <p:spPr>
          <a:xfrm>
            <a:off x="6232931" y="6242447"/>
            <a:ext cx="7141150" cy="246221"/>
          </a:xfrm>
          <a:prstGeom prst="rect">
            <a:avLst/>
          </a:prstGeom>
          <a:noFill/>
        </p:spPr>
        <p:txBody>
          <a:bodyPr wrap="square" rtlCol="0">
            <a:spAutoFit/>
          </a:bodyPr>
          <a:lstStyle/>
          <a:p>
            <a:r>
              <a:rPr lang="nl-NL" sz="1000" dirty="0">
                <a:latin typeface="Abadi MT Condensed Light" charset="0"/>
                <a:ea typeface="Abadi MT Condensed Light" charset="0"/>
                <a:cs typeface="Abadi MT Condensed Light" charset="0"/>
                <a:hlinkClick r:id="rId6"/>
              </a:rPr>
              <a:t>http://</a:t>
            </a:r>
            <a:r>
              <a:rPr lang="nl-NL" sz="1000" dirty="0" smtClean="0">
                <a:latin typeface="Abadi MT Condensed Light" charset="0"/>
                <a:ea typeface="Abadi MT Condensed Light" charset="0"/>
                <a:cs typeface="Abadi MT Condensed Light" charset="0"/>
                <a:hlinkClick r:id="rId6"/>
              </a:rPr>
              <a:t>www.americansuburbx.com/2012/12/review-joel-sternfeld-american-prospects-2012.html</a:t>
            </a:r>
            <a:r>
              <a:rPr lang="nl-NL" sz="1000" dirty="0" smtClean="0">
                <a:latin typeface="Abadi MT Condensed Light" charset="0"/>
                <a:ea typeface="Abadi MT Condensed Light" charset="0"/>
                <a:cs typeface="Abadi MT Condensed Light" charset="0"/>
              </a:rPr>
              <a:t> </a:t>
            </a:r>
            <a:endParaRPr lang="nl-NL" sz="1000" dirty="0">
              <a:latin typeface="Abadi MT Condensed Light" charset="0"/>
              <a:ea typeface="Abadi MT Condensed Light" charset="0"/>
              <a:cs typeface="Abadi MT Condensed Light" charset="0"/>
            </a:endParaRPr>
          </a:p>
        </p:txBody>
      </p:sp>
    </p:spTree>
    <p:extLst>
      <p:ext uri="{BB962C8B-B14F-4D97-AF65-F5344CB8AC3E}">
        <p14:creationId xmlns:p14="http://schemas.microsoft.com/office/powerpoint/2010/main" val="1669679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Weergave">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1423</TotalTime>
  <Words>2561</Words>
  <Application>Microsoft Macintosh PowerPoint</Application>
  <PresentationFormat>Breedbeeld</PresentationFormat>
  <Paragraphs>496</Paragraphs>
  <Slides>14</Slides>
  <Notes>14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14</vt:i4>
      </vt:variant>
    </vt:vector>
  </HeadingPairs>
  <TitlesOfParts>
    <vt:vector size="21" baseType="lpstr">
      <vt:lpstr>Abadi MT Condensed Light</vt:lpstr>
      <vt:lpstr>Al Bayan Plain</vt:lpstr>
      <vt:lpstr>Calibri</vt:lpstr>
      <vt:lpstr>Century Schoolbook</vt:lpstr>
      <vt:lpstr>Wingdings 2</vt:lpstr>
      <vt:lpstr>Arial</vt:lpstr>
      <vt:lpstr>Weergave</vt:lpstr>
      <vt:lpstr>PERIODE 1</vt:lpstr>
      <vt:lpstr>SFEER       </vt:lpstr>
      <vt:lpstr>SFEER</vt:lpstr>
      <vt:lpstr>SFEER</vt:lpstr>
      <vt:lpstr>SFEER</vt:lpstr>
      <vt:lpstr>SFEER</vt:lpstr>
      <vt:lpstr>SFEER</vt:lpstr>
      <vt:lpstr>SFEER</vt:lpstr>
      <vt:lpstr>SFEER</vt:lpstr>
      <vt:lpstr>SFEER</vt:lpstr>
      <vt:lpstr>SFEER</vt:lpstr>
      <vt:lpstr>SFEER       lichtcombinaties </vt:lpstr>
      <vt:lpstr>PRAKTIJKOPDRACHTEN </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EINDOPDRACHT A</dc:title>
  <dc:creator>Microsoft Office-gebruiker</dc:creator>
  <cp:lastModifiedBy>Microsoft Office-gebruiker</cp:lastModifiedBy>
  <cp:revision>189</cp:revision>
  <dcterms:created xsi:type="dcterms:W3CDTF">2016-04-12T22:01:35Z</dcterms:created>
  <dcterms:modified xsi:type="dcterms:W3CDTF">2016-06-19T11:44:22Z</dcterms:modified>
</cp:coreProperties>
</file>