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4" r:id="rId7"/>
    <p:sldId id="263" r:id="rId8"/>
    <p:sldId id="261" r:id="rId9"/>
    <p:sldId id="262" r:id="rId10"/>
    <p:sldId id="265" r:id="rId11"/>
    <p:sldId id="266" r:id="rId12"/>
    <p:sldId id="267" r:id="rId13"/>
    <p:sldId id="268" r:id="rId14"/>
    <p:sldId id="269" r:id="rId15"/>
    <p:sldId id="270" r:id="rId16"/>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55"/>
    <p:restoredTop sz="85651"/>
  </p:normalViewPr>
  <p:slideViewPr>
    <p:cSldViewPr snapToGrid="0" snapToObjects="1">
      <p:cViewPr varScale="1">
        <p:scale>
          <a:sx n="82" d="100"/>
          <a:sy n="82" d="100"/>
        </p:scale>
        <p:origin x="144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6DCA92AD-DEDB-584D-8222-78D8A34403E7}" type="datetimeFigureOut">
              <a:rPr lang="nl-NL" smtClean="0"/>
              <a:t>26-05-16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21815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DCA92AD-DEDB-584D-8222-78D8A34403E7}" type="datetimeFigureOut">
              <a:rPr lang="nl-NL" smtClean="0"/>
              <a:t>26-05-16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12844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DCA92AD-DEDB-584D-8222-78D8A34403E7}" type="datetimeFigureOut">
              <a:rPr lang="nl-NL" smtClean="0"/>
              <a:t>26-05-16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58124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DCA92AD-DEDB-584D-8222-78D8A34403E7}" type="datetimeFigureOut">
              <a:rPr lang="nl-NL" smtClean="0"/>
              <a:t>26-05-16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61729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6DCA92AD-DEDB-584D-8222-78D8A34403E7}" type="datetimeFigureOut">
              <a:rPr lang="nl-NL" smtClean="0"/>
              <a:t>26-05-16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30698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DCA92AD-DEDB-584D-8222-78D8A34403E7}" type="datetimeFigureOut">
              <a:rPr lang="nl-NL" smtClean="0"/>
              <a:t>26-05-16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2160717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DCA92AD-DEDB-584D-8222-78D8A34403E7}" type="datetimeFigureOut">
              <a:rPr lang="nl-NL" smtClean="0"/>
              <a:t>26-05-16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144080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6DCA92AD-DEDB-584D-8222-78D8A34403E7}" type="datetimeFigureOut">
              <a:rPr lang="nl-NL" smtClean="0"/>
              <a:t>26-05-16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89906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CA92AD-DEDB-584D-8222-78D8A34403E7}" type="datetimeFigureOut">
              <a:rPr lang="nl-NL" smtClean="0"/>
              <a:t>26-05-16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158440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6DCA92AD-DEDB-584D-8222-78D8A34403E7}" type="datetimeFigureOut">
              <a:rPr lang="nl-NL" smtClean="0"/>
              <a:t>26-05-16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258224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6DCA92AD-DEDB-584D-8222-78D8A34403E7}" type="datetimeFigureOut">
              <a:rPr lang="nl-NL" smtClean="0"/>
              <a:t>26-05-16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A647066-1868-B94D-8EE2-2FF9DFDD4E85}" type="slidenum">
              <a:rPr lang="nl-NL" smtClean="0"/>
              <a:t>‹nr.›</a:t>
            </a:fld>
            <a:endParaRPr lang="nl-NL"/>
          </a:p>
        </p:txBody>
      </p:sp>
    </p:spTree>
    <p:extLst>
      <p:ext uri="{BB962C8B-B14F-4D97-AF65-F5344CB8AC3E}">
        <p14:creationId xmlns:p14="http://schemas.microsoft.com/office/powerpoint/2010/main" val="34864382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A92AD-DEDB-584D-8222-78D8A34403E7}" type="datetimeFigureOut">
              <a:rPr lang="nl-NL" smtClean="0"/>
              <a:t>26-05-16</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47066-1868-B94D-8EE2-2FF9DFDD4E85}" type="slidenum">
              <a:rPr lang="nl-NL" smtClean="0"/>
              <a:t>‹nr.›</a:t>
            </a:fld>
            <a:endParaRPr lang="nl-NL"/>
          </a:p>
        </p:txBody>
      </p:sp>
    </p:spTree>
    <p:extLst>
      <p:ext uri="{BB962C8B-B14F-4D97-AF65-F5344CB8AC3E}">
        <p14:creationId xmlns:p14="http://schemas.microsoft.com/office/powerpoint/2010/main" val="2054418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a:stretch>
            <a:fillRect/>
          </a:stretch>
        </p:blipFill>
        <p:spPr>
          <a:xfrm>
            <a:off x="-1905055" y="-172720"/>
            <a:ext cx="12461967" cy="7030720"/>
          </a:xfrm>
          <a:prstGeom prst="rect">
            <a:avLst/>
          </a:prstGeom>
        </p:spPr>
      </p:pic>
      <p:sp>
        <p:nvSpPr>
          <p:cNvPr id="2" name="Titel 1"/>
          <p:cNvSpPr>
            <a:spLocks noGrp="1"/>
          </p:cNvSpPr>
          <p:nvPr>
            <p:ph type="ctrTitle"/>
          </p:nvPr>
        </p:nvSpPr>
        <p:spPr>
          <a:xfrm>
            <a:off x="685800" y="2561907"/>
            <a:ext cx="7772400" cy="1470025"/>
          </a:xfrm>
        </p:spPr>
        <p:txBody>
          <a:bodyPr/>
          <a:lstStyle/>
          <a:p>
            <a:r>
              <a:rPr lang="nl-NL" b="1" dirty="0">
                <a:latin typeface="Abadi MT Condensed Light"/>
                <a:cs typeface="Abadi MT Condensed Light"/>
              </a:rPr>
              <a:t>Days </a:t>
            </a:r>
            <a:r>
              <a:rPr lang="nl-NL" b="1" dirty="0" err="1">
                <a:latin typeface="Abadi MT Condensed Light"/>
                <a:cs typeface="Abadi MT Condensed Light"/>
              </a:rPr>
              <a:t>With</a:t>
            </a:r>
            <a:r>
              <a:rPr lang="nl-NL" b="1" dirty="0">
                <a:latin typeface="Abadi MT Condensed Light"/>
                <a:cs typeface="Abadi MT Condensed Light"/>
              </a:rPr>
              <a:t> My </a:t>
            </a:r>
            <a:r>
              <a:rPr lang="nl-NL" b="1" dirty="0" err="1">
                <a:latin typeface="Abadi MT Condensed Light"/>
                <a:cs typeface="Abadi MT Condensed Light"/>
              </a:rPr>
              <a:t>Father</a:t>
            </a:r>
            <a:r>
              <a:rPr lang="nl-NL" b="1" dirty="0">
                <a:latin typeface="Abadi MT Condensed Light"/>
                <a:cs typeface="Abadi MT Condensed Light"/>
              </a:rPr>
              <a:t> </a:t>
            </a:r>
          </a:p>
        </p:txBody>
      </p:sp>
      <p:sp>
        <p:nvSpPr>
          <p:cNvPr id="3" name="Subtitel 2"/>
          <p:cNvSpPr>
            <a:spLocks noGrp="1"/>
          </p:cNvSpPr>
          <p:nvPr>
            <p:ph type="subTitle" idx="1"/>
          </p:nvPr>
        </p:nvSpPr>
        <p:spPr>
          <a:xfrm>
            <a:off x="1371600" y="3458276"/>
            <a:ext cx="6400800" cy="807720"/>
          </a:xfrm>
        </p:spPr>
        <p:txBody>
          <a:bodyPr/>
          <a:lstStyle/>
          <a:p>
            <a:r>
              <a:rPr lang="nl-NL" dirty="0"/>
              <a:t>Phillip </a:t>
            </a:r>
            <a:r>
              <a:rPr lang="nl-NL" dirty="0" err="1"/>
              <a:t>Toledano</a:t>
            </a:r>
            <a:endParaRPr lang="nl-NL" dirty="0"/>
          </a:p>
        </p:txBody>
      </p:sp>
      <p:sp>
        <p:nvSpPr>
          <p:cNvPr id="4" name="Subtitel 2"/>
          <p:cNvSpPr txBox="1">
            <a:spLocks/>
          </p:cNvSpPr>
          <p:nvPr/>
        </p:nvSpPr>
        <p:spPr>
          <a:xfrm>
            <a:off x="1371600" y="5877560"/>
            <a:ext cx="6400800" cy="8077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nl-NL" dirty="0"/>
          </a:p>
        </p:txBody>
      </p:sp>
      <p:sp>
        <p:nvSpPr>
          <p:cNvPr id="7" name="Tekstvak 6"/>
          <p:cNvSpPr txBox="1"/>
          <p:nvPr/>
        </p:nvSpPr>
        <p:spPr>
          <a:xfrm>
            <a:off x="2568125" y="5570974"/>
            <a:ext cx="4188166" cy="1200329"/>
          </a:xfrm>
          <a:prstGeom prst="rect">
            <a:avLst/>
          </a:prstGeom>
          <a:noFill/>
        </p:spPr>
        <p:txBody>
          <a:bodyPr wrap="none" rtlCol="0">
            <a:spAutoFit/>
          </a:bodyPr>
          <a:lstStyle/>
          <a:p>
            <a:r>
              <a:rPr lang="nl-NL" dirty="0"/>
              <a:t>Naam: Roos </a:t>
            </a:r>
            <a:r>
              <a:rPr lang="nl-NL" dirty="0" err="1"/>
              <a:t>Druppers</a:t>
            </a:r>
            <a:r>
              <a:rPr lang="nl-NL" dirty="0"/>
              <a:t>, Luka </a:t>
            </a:r>
            <a:r>
              <a:rPr lang="nl-NL" dirty="0" err="1"/>
              <a:t>Verzellenberg</a:t>
            </a:r>
            <a:endParaRPr lang="nl-NL" dirty="0"/>
          </a:p>
          <a:p>
            <a:r>
              <a:rPr lang="nl-NL" dirty="0"/>
              <a:t>Klas: X3E</a:t>
            </a:r>
          </a:p>
          <a:p>
            <a:r>
              <a:rPr lang="nl-NL" dirty="0"/>
              <a:t>Inleverdatum: 31-03-’16</a:t>
            </a:r>
          </a:p>
          <a:p>
            <a:r>
              <a:rPr lang="nl-NL" dirty="0"/>
              <a:t>Bron: http://</a:t>
            </a:r>
            <a:r>
              <a:rPr lang="nl-NL" dirty="0" err="1"/>
              <a:t>www.dayswithmyfather.com</a:t>
            </a:r>
            <a:r>
              <a:rPr lang="nl-NL" dirty="0"/>
              <a:t>/</a:t>
            </a:r>
          </a:p>
        </p:txBody>
      </p:sp>
    </p:spTree>
    <p:extLst>
      <p:ext uri="{BB962C8B-B14F-4D97-AF65-F5344CB8AC3E}">
        <p14:creationId xmlns:p14="http://schemas.microsoft.com/office/powerpoint/2010/main" val="1663561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35280" y="0"/>
            <a:ext cx="10211122" cy="6858000"/>
          </a:xfrm>
          <a:prstGeom prst="rect">
            <a:avLst/>
          </a:prstGeom>
        </p:spPr>
      </p:pic>
    </p:spTree>
    <p:extLst>
      <p:ext uri="{BB962C8B-B14F-4D97-AF65-F5344CB8AC3E}">
        <p14:creationId xmlns:p14="http://schemas.microsoft.com/office/powerpoint/2010/main" val="173945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 y="0"/>
            <a:ext cx="9144001" cy="7314032"/>
          </a:xfrm>
          <a:prstGeom prst="rect">
            <a:avLst/>
          </a:prstGeom>
        </p:spPr>
      </p:pic>
    </p:spTree>
    <p:extLst>
      <p:ext uri="{BB962C8B-B14F-4D97-AF65-F5344CB8AC3E}">
        <p14:creationId xmlns:p14="http://schemas.microsoft.com/office/powerpoint/2010/main" val="1372666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chermafbeelding 2016-03-31 om 15.22.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39280"/>
          </a:xfrm>
          <a:prstGeom prst="rect">
            <a:avLst/>
          </a:prstGeom>
        </p:spPr>
      </p:pic>
    </p:spTree>
    <p:extLst>
      <p:ext uri="{BB962C8B-B14F-4D97-AF65-F5344CB8AC3E}">
        <p14:creationId xmlns:p14="http://schemas.microsoft.com/office/powerpoint/2010/main" val="383229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0"/>
            <a:ext cx="4998720" cy="3749040"/>
          </a:xfrm>
          <a:prstGeom prst="rect">
            <a:avLst/>
          </a:prstGeom>
        </p:spPr>
      </p:pic>
      <p:sp>
        <p:nvSpPr>
          <p:cNvPr id="8" name="Tekstvak 7"/>
          <p:cNvSpPr txBox="1"/>
          <p:nvPr/>
        </p:nvSpPr>
        <p:spPr>
          <a:xfrm>
            <a:off x="172697" y="3803440"/>
            <a:ext cx="2540000" cy="400110"/>
          </a:xfrm>
          <a:prstGeom prst="rect">
            <a:avLst/>
          </a:prstGeom>
          <a:noFill/>
        </p:spPr>
        <p:txBody>
          <a:bodyPr wrap="square" rtlCol="0">
            <a:spAutoFit/>
          </a:bodyPr>
          <a:lstStyle/>
          <a:p>
            <a:r>
              <a:rPr lang="nl-NL" sz="2000" dirty="0">
                <a:latin typeface="Abadi MT Condensed Light"/>
                <a:cs typeface="Abadi MT Condensed Light"/>
              </a:rPr>
              <a:t>Beeld analyse </a:t>
            </a:r>
          </a:p>
        </p:txBody>
      </p:sp>
      <p:sp>
        <p:nvSpPr>
          <p:cNvPr id="9" name="Tekstvak 8"/>
          <p:cNvSpPr txBox="1"/>
          <p:nvPr/>
        </p:nvSpPr>
        <p:spPr>
          <a:xfrm>
            <a:off x="0" y="4257950"/>
            <a:ext cx="4826024" cy="2246769"/>
          </a:xfrm>
          <a:prstGeom prst="rect">
            <a:avLst/>
          </a:prstGeom>
          <a:noFill/>
        </p:spPr>
        <p:txBody>
          <a:bodyPr wrap="square" rtlCol="0">
            <a:spAutoFit/>
          </a:bodyPr>
          <a:lstStyle/>
          <a:p>
            <a:pPr marL="457200" indent="-457200">
              <a:buAutoNum type="arabicPeriod"/>
            </a:pPr>
            <a:r>
              <a:rPr lang="nl-NL" sz="1400" b="1" dirty="0">
                <a:latin typeface="Abadi MT Condensed Light"/>
                <a:cs typeface="Abadi MT Condensed Light"/>
              </a:rPr>
              <a:t>kleur:  </a:t>
            </a:r>
            <a:r>
              <a:rPr lang="nl-NL" sz="1400" dirty="0">
                <a:latin typeface="Abadi MT Condensed Light"/>
                <a:cs typeface="Abadi MT Condensed Light"/>
              </a:rPr>
              <a:t>de fotograaf heeft duidelijk gebruik gemaakt van koele kleuren, dat zie je aan de groene kleur van zijn trui en de groene achtergrond, ook heeft hij een blauwe blouse aan. De kleuren zijn onverzadigd, ze zijn gemend  met zwart/wit. Dit kleurgebruik past bij het verhaal omdat het sober is en het verhaal dat ook is. </a:t>
            </a:r>
          </a:p>
          <a:p>
            <a:pPr marL="457200" indent="-457200">
              <a:buAutoNum type="arabicPeriod"/>
            </a:pPr>
            <a:r>
              <a:rPr lang="nl-NL" sz="1400" b="1" dirty="0">
                <a:latin typeface="Abadi MT Condensed Light"/>
                <a:cs typeface="Abadi MT Condensed Light"/>
              </a:rPr>
              <a:t>Compositie: </a:t>
            </a:r>
            <a:r>
              <a:rPr lang="nl-NL" sz="1400" dirty="0">
                <a:latin typeface="Abadi MT Condensed Light"/>
                <a:cs typeface="Abadi MT Condensed Light"/>
              </a:rPr>
              <a:t>de fotograaf heeft duidelijk gebruik gemaakt van een medium- </a:t>
            </a:r>
            <a:r>
              <a:rPr lang="nl-NL" sz="1400" dirty="0" smtClean="0">
                <a:latin typeface="Abadi MT Condensed Light"/>
                <a:cs typeface="Abadi MT Condensed Light"/>
              </a:rPr>
              <a:t>shot (kader) </a:t>
            </a:r>
            <a:r>
              <a:rPr lang="nl-NL" sz="1400" dirty="0">
                <a:latin typeface="Abadi MT Condensed Light"/>
                <a:cs typeface="Abadi MT Condensed Light"/>
              </a:rPr>
              <a:t>dat weet je omdat je zijn benen niet ziet. Hierdoor focus je meer op zijn  gezichtsuitdrukking en zijn houding.</a:t>
            </a:r>
          </a:p>
          <a:p>
            <a:endParaRPr lang="nl-NL" sz="1400" dirty="0">
              <a:latin typeface="Abadi MT Condensed Light"/>
              <a:cs typeface="Abadi MT Condensed Light"/>
            </a:endParaRPr>
          </a:p>
          <a:p>
            <a:pPr marL="457200" indent="-457200">
              <a:buAutoNum type="arabicPeriod"/>
            </a:pPr>
            <a:endParaRPr lang="nl-NL" sz="1400" dirty="0">
              <a:latin typeface="Abadi MT Condensed Light"/>
              <a:cs typeface="Abadi MT Condensed Light"/>
            </a:endParaRPr>
          </a:p>
        </p:txBody>
      </p:sp>
      <p:sp>
        <p:nvSpPr>
          <p:cNvPr id="10" name="Tekstvak 9"/>
          <p:cNvSpPr txBox="1"/>
          <p:nvPr/>
        </p:nvSpPr>
        <p:spPr>
          <a:xfrm>
            <a:off x="5162455" y="103244"/>
            <a:ext cx="3159424" cy="5755422"/>
          </a:xfrm>
          <a:prstGeom prst="rect">
            <a:avLst/>
          </a:prstGeom>
          <a:noFill/>
        </p:spPr>
        <p:txBody>
          <a:bodyPr wrap="square" rtlCol="0">
            <a:spAutoFit/>
          </a:bodyPr>
          <a:lstStyle/>
          <a:p>
            <a:r>
              <a:rPr lang="nl-NL" sz="1600" dirty="0">
                <a:latin typeface="Abadi MT Condensed Light"/>
                <a:cs typeface="Abadi MT Condensed Light"/>
              </a:rPr>
              <a:t>3.</a:t>
            </a:r>
            <a:r>
              <a:rPr lang="nl-NL" sz="1600" b="1" dirty="0">
                <a:latin typeface="Abadi MT Condensed Light"/>
                <a:cs typeface="Abadi MT Condensed Light"/>
              </a:rPr>
              <a:t> licht: </a:t>
            </a:r>
            <a:r>
              <a:rPr lang="nl-NL" sz="1600" dirty="0">
                <a:latin typeface="Abadi MT Condensed Light"/>
                <a:cs typeface="Abadi MT Condensed Light"/>
              </a:rPr>
              <a:t>de fotograaf heeft duidelijk gebruik gemaakt van </a:t>
            </a:r>
            <a:r>
              <a:rPr lang="nl-NL" sz="1600" dirty="0" smtClean="0">
                <a:latin typeface="Abadi MT Condensed Light"/>
                <a:cs typeface="Abadi MT Condensed Light"/>
              </a:rPr>
              <a:t>kunstlicht </a:t>
            </a:r>
            <a:r>
              <a:rPr lang="nl-NL" sz="1600" dirty="0">
                <a:latin typeface="Abadi MT Condensed Light"/>
                <a:cs typeface="Abadi MT Condensed Light"/>
              </a:rPr>
              <a:t>dat kun je zien aan dat er maar een bepaald deel van de kamer verlicht is en de rest donker is. </a:t>
            </a:r>
            <a:r>
              <a:rPr lang="nl-NL" sz="1600" dirty="0" smtClean="0">
                <a:latin typeface="Abadi MT Condensed Light"/>
                <a:cs typeface="Abadi MT Condensed Light"/>
              </a:rPr>
              <a:t>Het licht komt van boven voor. Het </a:t>
            </a:r>
            <a:r>
              <a:rPr lang="nl-NL" sz="1600" dirty="0">
                <a:latin typeface="Abadi MT Condensed Light"/>
                <a:cs typeface="Abadi MT Condensed Light"/>
              </a:rPr>
              <a:t>past bij het verhaal omdat alle aandacht naar de vader gaat en dat is ook waar het verhaal om gaat. </a:t>
            </a:r>
          </a:p>
          <a:p>
            <a:r>
              <a:rPr lang="nl-NL" sz="1600" dirty="0">
                <a:latin typeface="Abadi MT Condensed Light"/>
                <a:cs typeface="Abadi MT Condensed Light"/>
              </a:rPr>
              <a:t>4.</a:t>
            </a:r>
            <a:r>
              <a:rPr lang="nl-NL" sz="1600" b="1" dirty="0">
                <a:latin typeface="Abadi MT Condensed Light"/>
                <a:cs typeface="Abadi MT Condensed Light"/>
              </a:rPr>
              <a:t> Bewegin</a:t>
            </a:r>
            <a:r>
              <a:rPr lang="nl-NL" sz="1600" dirty="0">
                <a:latin typeface="Abadi MT Condensed Light"/>
                <a:cs typeface="Abadi MT Condensed Light"/>
              </a:rPr>
              <a:t>g: de fotograaf heeft duidelijk gebruik gemaakt van statisch</a:t>
            </a:r>
            <a:r>
              <a:rPr lang="nl-NL" sz="1600" dirty="0" smtClean="0">
                <a:latin typeface="Abadi MT Condensed Light"/>
                <a:cs typeface="Abadi MT Condensed Light"/>
              </a:rPr>
              <a:t>. Geen beweging. Er zitten bijna geen schuine lijnen in beeld. Vooral rechte lijnen. </a:t>
            </a:r>
            <a:r>
              <a:rPr lang="nl-NL" sz="1600" dirty="0">
                <a:latin typeface="Abadi MT Condensed Light"/>
                <a:cs typeface="Abadi MT Condensed Light"/>
              </a:rPr>
              <a:t>Dat kun je zien door de emotie in zijn gezicht en de schaduw er om heen. Dit gebruik van </a:t>
            </a:r>
            <a:r>
              <a:rPr lang="nl-NL" sz="1600" dirty="0" smtClean="0">
                <a:latin typeface="Abadi MT Condensed Light"/>
                <a:cs typeface="Abadi MT Condensed Light"/>
              </a:rPr>
              <a:t>geen </a:t>
            </a:r>
            <a:r>
              <a:rPr lang="nl-NL" sz="1600" smtClean="0">
                <a:latin typeface="Abadi MT Condensed Light"/>
                <a:cs typeface="Abadi MT Condensed Light"/>
              </a:rPr>
              <a:t>beweging </a:t>
            </a:r>
            <a:r>
              <a:rPr lang="nl-NL" sz="1600" smtClean="0">
                <a:latin typeface="Abadi MT Condensed Light"/>
                <a:cs typeface="Abadi MT Condensed Light"/>
              </a:rPr>
              <a:t>past </a:t>
            </a:r>
            <a:r>
              <a:rPr lang="nl-NL" sz="1600" dirty="0">
                <a:latin typeface="Abadi MT Condensed Light"/>
                <a:cs typeface="Abadi MT Condensed Light"/>
              </a:rPr>
              <a:t>bij het verhaal dat de fotograaf wil vertellen, omdat het verhaal ook heel emotioneel is.</a:t>
            </a:r>
          </a:p>
          <a:p>
            <a:r>
              <a:rPr lang="nl-NL" sz="1600" dirty="0">
                <a:latin typeface="Abadi MT Condensed Light"/>
                <a:cs typeface="Abadi MT Condensed Light"/>
              </a:rPr>
              <a:t>5:</a:t>
            </a:r>
            <a:r>
              <a:rPr lang="nl-NL" sz="1600" b="1" dirty="0">
                <a:latin typeface="Abadi MT Condensed Light"/>
                <a:cs typeface="Abadi MT Condensed Light"/>
              </a:rPr>
              <a:t>. Ruimte: </a:t>
            </a:r>
            <a:r>
              <a:rPr lang="nl-NL" sz="1600" dirty="0">
                <a:latin typeface="Abadi MT Condensed Light"/>
                <a:cs typeface="Abadi MT Condensed Light"/>
              </a:rPr>
              <a:t>de fotograaf heeft       duidelijk gebruik gemaakt van neutraalperspectief. Dat kun je zien aan dat je het gezicht recht van voren ziet. Dit wordt niet bij alle foto’s gebruikt.  </a:t>
            </a:r>
          </a:p>
          <a:p>
            <a:endParaRPr lang="nl-NL" sz="1600" dirty="0"/>
          </a:p>
        </p:txBody>
      </p:sp>
    </p:spTree>
    <p:extLst>
      <p:ext uri="{BB962C8B-B14F-4D97-AF65-F5344CB8AC3E}">
        <p14:creationId xmlns:p14="http://schemas.microsoft.com/office/powerpoint/2010/main" val="52853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20640" y="167958"/>
            <a:ext cx="3337560" cy="5425122"/>
          </a:xfrm>
        </p:spPr>
        <p:txBody>
          <a:bodyPr>
            <a:normAutofit fontScale="90000"/>
          </a:bodyPr>
          <a:lstStyle/>
          <a:p>
            <a:pPr algn="l"/>
            <a:r>
              <a:rPr lang="nl-NL" sz="1800" dirty="0"/>
              <a:t>3. </a:t>
            </a:r>
            <a:r>
              <a:rPr lang="nl-NL" sz="1800" b="1" dirty="0"/>
              <a:t>Lich</a:t>
            </a:r>
            <a:r>
              <a:rPr lang="nl-NL" sz="1800" dirty="0"/>
              <a:t>t: de fotograaf heeft duidelijk gebruik gemaakt van daglicht. De foto wordt daardoor wat natuurlijker gemaakt. Je ziet het daglicht mooi fel vanuit de rechterkant schijnen op de personen. Het past bi het verhaal omdat (nogmaals) de focus op de personen worden gericht.</a:t>
            </a:r>
            <a:br>
              <a:rPr lang="nl-NL" sz="1800" dirty="0"/>
            </a:br>
            <a:r>
              <a:rPr lang="nl-NL" sz="1800" dirty="0"/>
              <a:t>4.</a:t>
            </a:r>
            <a:r>
              <a:rPr lang="nl-NL" sz="1800" b="1" dirty="0"/>
              <a:t> Bewegin</a:t>
            </a:r>
            <a:r>
              <a:rPr lang="nl-NL" sz="1800" dirty="0"/>
              <a:t>g: de fotograaf heeft duidelijk gebruik gemaakt van bevriezen. Dat kun je zien aan dat ze gewoon stil staan en elkaar een knuffel geven, maar verder niks doen. </a:t>
            </a:r>
            <a:br>
              <a:rPr lang="nl-NL" sz="1800" dirty="0"/>
            </a:br>
            <a:r>
              <a:rPr lang="nl-NL" sz="1800" dirty="0"/>
              <a:t>Dit past bij het verhaal, omdat het leven van de fotograaf zijn vader ook een soort van bevroren is. </a:t>
            </a:r>
            <a:br>
              <a:rPr lang="nl-NL" sz="1800" dirty="0"/>
            </a:br>
            <a:r>
              <a:rPr lang="nl-NL" sz="1800" dirty="0"/>
              <a:t>5. </a:t>
            </a:r>
            <a:r>
              <a:rPr lang="nl-NL" sz="1800" b="1" dirty="0"/>
              <a:t>Ruimte:  </a:t>
            </a:r>
            <a:r>
              <a:rPr lang="nl-NL" sz="1800" dirty="0"/>
              <a:t>De fotograaf heeft duidelijk gebruik gemaakt van neutraalperspectief. Dat kun je zien aan dat je het hoofd van de moeder van de fotograaf recht van voren ziet.   </a:t>
            </a:r>
            <a:r>
              <a:rPr lang="nl-NL" sz="1600" dirty="0"/>
              <a:t/>
            </a:r>
            <a:br>
              <a:rPr lang="nl-NL" sz="1600" dirty="0"/>
            </a:br>
            <a:endParaRPr lang="nl-NL" sz="1600" dirty="0"/>
          </a:p>
        </p:txBody>
      </p:sp>
      <p:sp>
        <p:nvSpPr>
          <p:cNvPr id="3" name="Tijdelijke aanduiding voor inhoud 2"/>
          <p:cNvSpPr>
            <a:spLocks noGrp="1"/>
          </p:cNvSpPr>
          <p:nvPr>
            <p:ph idx="1"/>
          </p:nvPr>
        </p:nvSpPr>
        <p:spPr>
          <a:xfrm>
            <a:off x="0" y="4160520"/>
            <a:ext cx="5120640" cy="2697480"/>
          </a:xfrm>
        </p:spPr>
        <p:txBody>
          <a:bodyPr>
            <a:normAutofit/>
          </a:bodyPr>
          <a:lstStyle/>
          <a:p>
            <a:pPr>
              <a:buAutoNum type="arabicPeriod"/>
            </a:pPr>
            <a:r>
              <a:rPr lang="nl-NL" sz="1600" b="1" dirty="0"/>
              <a:t>Kleur: </a:t>
            </a:r>
            <a:r>
              <a:rPr lang="nl-NL" sz="1600" dirty="0"/>
              <a:t>De fotograaf heeft duidelijk gebruik gemaakt van </a:t>
            </a:r>
            <a:r>
              <a:rPr lang="nl-NL" sz="1600" dirty="0" smtClean="0"/>
              <a:t>kleurharmonie. </a:t>
            </a:r>
            <a:r>
              <a:rPr lang="nl-NL" sz="1600" dirty="0"/>
              <a:t>Er zit onverzadigde kleuren bij. De achtergrond is mooi wit waardoor het verhaal beter uitpakt</a:t>
            </a:r>
            <a:r>
              <a:rPr lang="nl-NL" sz="1600" dirty="0" smtClean="0"/>
              <a:t>. De mensen zie je zo beter. </a:t>
            </a:r>
            <a:endParaRPr lang="nl-NL" sz="1600" dirty="0"/>
          </a:p>
          <a:p>
            <a:pPr>
              <a:buAutoNum type="arabicPeriod"/>
            </a:pPr>
            <a:r>
              <a:rPr lang="nl-NL" sz="1600" b="1" dirty="0"/>
              <a:t>Compositie: </a:t>
            </a:r>
            <a:r>
              <a:rPr lang="nl-NL" sz="1600" dirty="0"/>
              <a:t>De fotograaf heeft duidelijk gebruik gemaakt van medium-shot. Je ziet de personen pas vanaf de schouders waardoor alle focus op hun worden gericht. Het past bij het verhaal omdat het om de personen zelf gaat, en dat er niet veel nodig is om zo’n gevoel te hebben.</a:t>
            </a:r>
          </a:p>
          <a:p>
            <a:pPr marL="0" indent="0">
              <a:buNone/>
            </a:pPr>
            <a:endParaRPr lang="nl-NL" sz="1600" dirty="0"/>
          </a:p>
        </p:txBody>
      </p:sp>
      <p:pic>
        <p:nvPicPr>
          <p:cNvPr id="4" name="Afbeelding 3"/>
          <p:cNvPicPr>
            <a:picLocks noChangeAspect="1"/>
          </p:cNvPicPr>
          <p:nvPr/>
        </p:nvPicPr>
        <p:blipFill>
          <a:blip r:embed="rId2"/>
          <a:stretch>
            <a:fillRect/>
          </a:stretch>
        </p:blipFill>
        <p:spPr>
          <a:xfrm>
            <a:off x="-1" y="0"/>
            <a:ext cx="4990703" cy="3992562"/>
          </a:xfrm>
          <a:prstGeom prst="rect">
            <a:avLst/>
          </a:prstGeom>
        </p:spPr>
      </p:pic>
    </p:spTree>
    <p:extLst>
      <p:ext uri="{BB962C8B-B14F-4D97-AF65-F5344CB8AC3E}">
        <p14:creationId xmlns:p14="http://schemas.microsoft.com/office/powerpoint/2010/main" val="300063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1278"/>
            <a:ext cx="8229600" cy="624522"/>
          </a:xfrm>
        </p:spPr>
        <p:txBody>
          <a:bodyPr>
            <a:normAutofit fontScale="90000"/>
          </a:bodyPr>
          <a:lstStyle/>
          <a:p>
            <a:r>
              <a:rPr lang="nl-NL" dirty="0"/>
              <a:t>conclusie</a:t>
            </a:r>
          </a:p>
        </p:txBody>
      </p:sp>
      <p:sp>
        <p:nvSpPr>
          <p:cNvPr id="3" name="Tijdelijke aanduiding voor inhoud 2"/>
          <p:cNvSpPr>
            <a:spLocks noGrp="1"/>
          </p:cNvSpPr>
          <p:nvPr>
            <p:ph idx="1"/>
          </p:nvPr>
        </p:nvSpPr>
        <p:spPr>
          <a:xfrm>
            <a:off x="457200" y="685800"/>
            <a:ext cx="8229600" cy="6461760"/>
          </a:xfrm>
        </p:spPr>
        <p:txBody>
          <a:bodyPr>
            <a:normAutofit fontScale="32500" lnSpcReduction="20000"/>
          </a:bodyPr>
          <a:lstStyle/>
          <a:p>
            <a:r>
              <a:rPr lang="nl-NL" sz="4300" dirty="0"/>
              <a:t>Wie/ wat is het onderwerp van deze serie?</a:t>
            </a:r>
          </a:p>
          <a:p>
            <a:pPr marL="0" indent="0">
              <a:buNone/>
            </a:pPr>
            <a:r>
              <a:rPr lang="nl-NL" sz="4300" dirty="0" smtClean="0"/>
              <a:t>	Het </a:t>
            </a:r>
            <a:r>
              <a:rPr lang="nl-NL" sz="4300" dirty="0"/>
              <a:t>onderwerp van deze serie is de oude verwarde vader van Phillip </a:t>
            </a:r>
            <a:r>
              <a:rPr lang="nl-NL" sz="4300" dirty="0" err="1"/>
              <a:t>Toledano</a:t>
            </a:r>
            <a:r>
              <a:rPr lang="nl-NL" sz="4300" dirty="0"/>
              <a:t>.</a:t>
            </a:r>
          </a:p>
          <a:p>
            <a:r>
              <a:rPr lang="nl-NL" sz="4300" dirty="0"/>
              <a:t>Wat is het thema van de serie denk je?</a:t>
            </a:r>
          </a:p>
          <a:p>
            <a:pPr marL="0" indent="0">
              <a:buNone/>
            </a:pPr>
            <a:r>
              <a:rPr lang="nl-NL" sz="4300" dirty="0" smtClean="0"/>
              <a:t>	Het </a:t>
            </a:r>
            <a:r>
              <a:rPr lang="nl-NL" sz="4300" dirty="0"/>
              <a:t>thema is de </a:t>
            </a:r>
            <a:r>
              <a:rPr lang="nl-NL" sz="4300" dirty="0" smtClean="0"/>
              <a:t>afdaling </a:t>
            </a:r>
            <a:r>
              <a:rPr lang="nl-NL" sz="4300" dirty="0"/>
              <a:t>van Mr. </a:t>
            </a:r>
            <a:r>
              <a:rPr lang="nl-NL" sz="4300" dirty="0" err="1"/>
              <a:t>Toledano</a:t>
            </a:r>
            <a:r>
              <a:rPr lang="nl-NL" sz="4300" dirty="0"/>
              <a:t>, de verwardheid en het gemis.</a:t>
            </a:r>
          </a:p>
          <a:p>
            <a:r>
              <a:rPr lang="nl-NL" sz="4300" dirty="0"/>
              <a:t>Wat zijn de belangrijkste / meest opvallende beeldelementen die in de hele serie terugkomen?</a:t>
            </a:r>
          </a:p>
          <a:p>
            <a:pPr marL="0" indent="0">
              <a:buNone/>
            </a:pPr>
            <a:r>
              <a:rPr lang="nl-NL" sz="4300" dirty="0" smtClean="0"/>
              <a:t>	Dat </a:t>
            </a:r>
            <a:r>
              <a:rPr lang="nl-NL" sz="4300" dirty="0"/>
              <a:t>het licht bijvoorbeeld heel belangrijk was in de serie omdat de donkere foto’s ook een somber gevoel </a:t>
            </a:r>
            <a:r>
              <a:rPr lang="nl-NL" sz="4300" dirty="0" smtClean="0"/>
              <a:t>	gaven</a:t>
            </a:r>
            <a:r>
              <a:rPr lang="nl-NL" sz="4300" dirty="0"/>
              <a:t>, bij de serie is er voornamelijk donkere foto’s gebruikt. Omdat het verhaal best treurig is.</a:t>
            </a:r>
          </a:p>
          <a:p>
            <a:r>
              <a:rPr lang="nl-NL" sz="4300" dirty="0"/>
              <a:t>Welke indruk geeft de serie als totaal? De indruk geeft ons dat het heel moeilijk is geweest voor Mr. </a:t>
            </a:r>
            <a:r>
              <a:rPr lang="nl-NL" sz="4300" dirty="0" err="1"/>
              <a:t>Toledano</a:t>
            </a:r>
            <a:r>
              <a:rPr lang="nl-NL" sz="4300" dirty="0"/>
              <a:t> en zijn familie. Het straalt een heel somber verhaal uit en dat vinden wij allebei heel mooi. Doordat er veel downs waren hadden ze ook momenten die heel grappig of mooi waren, en dat vonden wij wel mooi aangemerkt. Het verhaal is wel erg heftig want je ziet in de serie iemand naar beneden zien dalen en dat het gewoon m=niet goed gaat. </a:t>
            </a:r>
          </a:p>
          <a:p>
            <a:r>
              <a:rPr lang="nl-NL" sz="4300" dirty="0"/>
              <a:t>Is het een interessante serie om naar te kijken? Hoe komt dat volgens jou?</a:t>
            </a:r>
          </a:p>
          <a:p>
            <a:pPr marL="0" indent="0">
              <a:buNone/>
            </a:pPr>
            <a:r>
              <a:rPr lang="nl-NL" sz="4300" dirty="0" smtClean="0"/>
              <a:t>	 </a:t>
            </a:r>
            <a:r>
              <a:rPr lang="nl-NL" sz="4300" dirty="0"/>
              <a:t>Het is een hele interessante serie om naar te kijken want je ziet heel veel gebeurtenissen, ups en      </a:t>
            </a:r>
            <a:r>
              <a:rPr lang="nl-NL" sz="4300" dirty="0" smtClean="0"/>
              <a:t>	downs </a:t>
            </a:r>
            <a:r>
              <a:rPr lang="nl-NL" sz="4300" dirty="0"/>
              <a:t>en iets wat vaak kan gebeuren in het leven als je wat ouder wordt.</a:t>
            </a:r>
          </a:p>
          <a:p>
            <a:r>
              <a:rPr lang="nl-NL" sz="4300" dirty="0"/>
              <a:t>Is de serie een ‘eenheid’, hoe komt dat volgens jou? </a:t>
            </a:r>
          </a:p>
          <a:p>
            <a:pPr marL="0" indent="0">
              <a:buNone/>
            </a:pPr>
            <a:r>
              <a:rPr lang="nl-NL" sz="4300" dirty="0" smtClean="0"/>
              <a:t>	Ja</a:t>
            </a:r>
            <a:r>
              <a:rPr lang="nl-NL" sz="4300" dirty="0"/>
              <a:t>, want het gaat allemaal over 1 onderwerp en de foto’s matchen bij het verhaal. </a:t>
            </a:r>
            <a:r>
              <a:rPr lang="nl-NL" sz="4300" dirty="0" smtClean="0"/>
              <a:t>Veel dezelfde kleuren.</a:t>
            </a:r>
            <a:endParaRPr lang="nl-NL" sz="4300" dirty="0"/>
          </a:p>
          <a:p>
            <a:r>
              <a:rPr lang="nl-NL" sz="4300" dirty="0"/>
              <a:t>Vertelt ieder afzonderlijk beeld een ander stukje van het verhaal? Geef voorbeelden.</a:t>
            </a:r>
          </a:p>
          <a:p>
            <a:pPr marL="0" indent="0">
              <a:buNone/>
            </a:pPr>
            <a:r>
              <a:rPr lang="nl-NL" sz="4300" dirty="0" smtClean="0"/>
              <a:t>	Ja</a:t>
            </a:r>
            <a:r>
              <a:rPr lang="nl-NL" sz="4300" dirty="0"/>
              <a:t>, je ziet delen waar bij hij moet lachen, bijv. waar hij de slagroom toetjes op zijn borst heeft. Ook zie je </a:t>
            </a:r>
            <a:r>
              <a:rPr lang="nl-NL" sz="4300" dirty="0" smtClean="0"/>
              <a:t>	schrik </a:t>
            </a:r>
            <a:r>
              <a:rPr lang="nl-NL" sz="4300" dirty="0"/>
              <a:t>momenten, bijv. op de foto waar hij voor het eerst weer in de spiegel kijkt en zo schrikt van zijn </a:t>
            </a:r>
            <a:r>
              <a:rPr lang="nl-NL" sz="4300" dirty="0" smtClean="0"/>
              <a:t>	uiterlijk</a:t>
            </a:r>
            <a:r>
              <a:rPr lang="nl-NL" sz="4300" dirty="0"/>
              <a:t>.  </a:t>
            </a:r>
          </a:p>
          <a:p>
            <a:r>
              <a:rPr lang="nl-NL" sz="4300" dirty="0"/>
              <a:t>Of bestaat de serie juist uit foto’s die hetzelfde herhalen? Geef voorbeelden. </a:t>
            </a:r>
          </a:p>
          <a:p>
            <a:pPr marL="0" indent="0">
              <a:buNone/>
            </a:pPr>
            <a:r>
              <a:rPr lang="nl-NL" sz="4300" dirty="0" smtClean="0"/>
              <a:t>	De </a:t>
            </a:r>
            <a:r>
              <a:rPr lang="nl-NL" sz="4300" dirty="0"/>
              <a:t>foto’s bestaan niet uit herhaling, al zijn de meeste foto’s wel heel somber. </a:t>
            </a:r>
          </a:p>
          <a:p>
            <a:r>
              <a:rPr lang="nl-NL" sz="4300" dirty="0"/>
              <a:t>Wat heeft de maker van dit werk willen uitdrukken of zeggen? Waar leid je dat uit af? </a:t>
            </a:r>
          </a:p>
          <a:p>
            <a:pPr marL="0" indent="0">
              <a:buNone/>
            </a:pPr>
            <a:r>
              <a:rPr lang="nl-NL" sz="4300" dirty="0" smtClean="0"/>
              <a:t>	Hoe </a:t>
            </a:r>
            <a:r>
              <a:rPr lang="nl-NL" sz="4300" dirty="0"/>
              <a:t>de vader van de fotograaf </a:t>
            </a:r>
            <a:r>
              <a:rPr lang="nl-NL" sz="4300" dirty="0" smtClean="0"/>
              <a:t>leeft </a:t>
            </a:r>
            <a:r>
              <a:rPr lang="nl-NL" sz="4300" dirty="0"/>
              <a:t>na de dood van zijn vrouw en hoe je in de war kan raken.	</a:t>
            </a:r>
          </a:p>
          <a:p>
            <a:r>
              <a:rPr lang="nl-NL" sz="4300" dirty="0"/>
              <a:t>Schrijf kort het verhaal op wat de maker volgens jou heeft willen vertellen. </a:t>
            </a:r>
          </a:p>
          <a:p>
            <a:pPr marL="0" indent="0">
              <a:buNone/>
            </a:pPr>
            <a:r>
              <a:rPr lang="nl-NL" sz="4300" dirty="0" smtClean="0"/>
              <a:t>	Na </a:t>
            </a:r>
            <a:r>
              <a:rPr lang="nl-NL" sz="4300" dirty="0"/>
              <a:t>de dood van zijn vrouw kreeg hij een ander leven. Zijn zoon vertelde hem dat zijn vrouw in Parijs was, </a:t>
            </a:r>
            <a:r>
              <a:rPr lang="nl-NL" sz="4300" dirty="0" smtClean="0"/>
              <a:t>	terwijl </a:t>
            </a:r>
            <a:r>
              <a:rPr lang="nl-NL" sz="4300" dirty="0"/>
              <a:t>ze eigenlijk overleden is. Hij raakte in de war en werd heel somber door haar afwezigheid.</a:t>
            </a:r>
          </a:p>
          <a:p>
            <a:r>
              <a:rPr lang="nl-NL" sz="4300" dirty="0"/>
              <a:t>Wat vind jij NU, na afloop van het beantwoorden van alle vragen hierboven, van dit beeld? Waarom vind je dat? Is je mening verandert na de extra kennis die je erover hebt opgedaan? </a:t>
            </a:r>
          </a:p>
          <a:p>
            <a:r>
              <a:rPr lang="nl-NL" sz="4300" dirty="0"/>
              <a:t>Ik vind het een heel mooi verhaal. Het raakt je, door de emoties die je ziet in de foto’s.</a:t>
            </a:r>
          </a:p>
          <a:p>
            <a:endParaRPr lang="nl-NL" sz="2500" dirty="0"/>
          </a:p>
          <a:p>
            <a:endParaRPr lang="nl-NL" dirty="0"/>
          </a:p>
        </p:txBody>
      </p:sp>
    </p:spTree>
    <p:extLst>
      <p:ext uri="{BB962C8B-B14F-4D97-AF65-F5344CB8AC3E}">
        <p14:creationId xmlns:p14="http://schemas.microsoft.com/office/powerpoint/2010/main" val="188607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2415"/>
            <a:ext cx="8229600" cy="1143000"/>
          </a:xfrm>
        </p:spPr>
        <p:txBody>
          <a:bodyPr/>
          <a:lstStyle/>
          <a:p>
            <a:r>
              <a:rPr lang="nl-NL" dirty="0">
                <a:latin typeface="Abadi MT Condensed Light"/>
                <a:cs typeface="Abadi MT Condensed Light"/>
              </a:rPr>
              <a:t>inleiding</a:t>
            </a:r>
          </a:p>
        </p:txBody>
      </p:sp>
      <p:sp>
        <p:nvSpPr>
          <p:cNvPr id="4" name="Tekstvak 3"/>
          <p:cNvSpPr txBox="1"/>
          <p:nvPr/>
        </p:nvSpPr>
        <p:spPr>
          <a:xfrm>
            <a:off x="150623" y="1220221"/>
            <a:ext cx="8812501" cy="5539977"/>
          </a:xfrm>
          <a:prstGeom prst="rect">
            <a:avLst/>
          </a:prstGeom>
          <a:noFill/>
        </p:spPr>
        <p:txBody>
          <a:bodyPr wrap="square" rtlCol="0">
            <a:spAutoFit/>
          </a:bodyPr>
          <a:lstStyle/>
          <a:p>
            <a:r>
              <a:rPr lang="nl-NL" sz="1400" dirty="0">
                <a:latin typeface="Abadi MT Condensed Light"/>
                <a:cs typeface="Abadi MT Condensed Light"/>
              </a:rPr>
              <a:t>My Mum </a:t>
            </a:r>
            <a:r>
              <a:rPr lang="nl-NL" sz="1400" dirty="0" err="1">
                <a:latin typeface="Abadi MT Condensed Light"/>
                <a:cs typeface="Abadi MT Condensed Light"/>
              </a:rPr>
              <a:t>died</a:t>
            </a:r>
            <a:r>
              <a:rPr lang="nl-NL" sz="1400" dirty="0">
                <a:latin typeface="Abadi MT Condensed Light"/>
                <a:cs typeface="Abadi MT Condensed Light"/>
              </a:rPr>
              <a:t> </a:t>
            </a:r>
            <a:r>
              <a:rPr lang="nl-NL" sz="1400" dirty="0" err="1">
                <a:latin typeface="Abadi MT Condensed Light"/>
                <a:cs typeface="Abadi MT Condensed Light"/>
              </a:rPr>
              <a:t>suddenly</a:t>
            </a:r>
            <a:r>
              <a:rPr lang="nl-NL" sz="1400" dirty="0">
                <a:latin typeface="Abadi MT Condensed Light"/>
                <a:cs typeface="Abadi MT Condensed Light"/>
              </a:rPr>
              <a:t> on September 4th, 2006</a:t>
            </a:r>
          </a:p>
          <a:p>
            <a:endParaRPr lang="nl-NL" sz="1400" dirty="0">
              <a:latin typeface="Abadi MT Condensed Light"/>
              <a:cs typeface="Abadi MT Condensed Light"/>
            </a:endParaRPr>
          </a:p>
          <a:p>
            <a:r>
              <a:rPr lang="nl-NL" sz="1400" dirty="0" err="1">
                <a:latin typeface="Abadi MT Condensed Light"/>
                <a:cs typeface="Abadi MT Condensed Light"/>
              </a:rPr>
              <a:t>After</a:t>
            </a:r>
            <a:r>
              <a:rPr lang="nl-NL" sz="1400" dirty="0">
                <a:latin typeface="Abadi MT Condensed Light"/>
                <a:cs typeface="Abadi MT Condensed Light"/>
              </a:rPr>
              <a:t> </a:t>
            </a:r>
            <a:r>
              <a:rPr lang="nl-NL" sz="1400" dirty="0" err="1">
                <a:latin typeface="Abadi MT Condensed Light"/>
                <a:cs typeface="Abadi MT Condensed Light"/>
              </a:rPr>
              <a:t>she</a:t>
            </a:r>
            <a:r>
              <a:rPr lang="nl-NL" sz="1400" dirty="0">
                <a:latin typeface="Abadi MT Condensed Light"/>
                <a:cs typeface="Abadi MT Condensed Light"/>
              </a:rPr>
              <a:t> </a:t>
            </a:r>
            <a:r>
              <a:rPr lang="nl-NL" sz="1400" dirty="0" err="1">
                <a:latin typeface="Abadi MT Condensed Light"/>
                <a:cs typeface="Abadi MT Condensed Light"/>
              </a:rPr>
              <a:t>died</a:t>
            </a:r>
            <a:r>
              <a:rPr lang="nl-NL" sz="1400" dirty="0">
                <a:latin typeface="Abadi MT Condensed Light"/>
                <a:cs typeface="Abadi MT Condensed Light"/>
              </a:rPr>
              <a:t>, I </a:t>
            </a:r>
            <a:r>
              <a:rPr lang="nl-NL" sz="1400" dirty="0" err="1">
                <a:latin typeface="Abadi MT Condensed Light"/>
                <a:cs typeface="Abadi MT Condensed Light"/>
              </a:rPr>
              <a:t>realized</a:t>
            </a:r>
            <a:r>
              <a:rPr lang="nl-NL" sz="1400" dirty="0">
                <a:latin typeface="Abadi MT Condensed Light"/>
                <a:cs typeface="Abadi MT Condensed Light"/>
              </a:rPr>
              <a:t> </a:t>
            </a:r>
            <a:r>
              <a:rPr lang="nl-NL" sz="1400" dirty="0" err="1">
                <a:latin typeface="Abadi MT Condensed Light"/>
                <a:cs typeface="Abadi MT Condensed Light"/>
              </a:rPr>
              <a:t>how</a:t>
            </a:r>
            <a:r>
              <a:rPr lang="nl-NL" sz="1400" dirty="0">
                <a:latin typeface="Abadi MT Condensed Light"/>
                <a:cs typeface="Abadi MT Condensed Light"/>
              </a:rPr>
              <a:t> </a:t>
            </a:r>
            <a:r>
              <a:rPr lang="nl-NL" sz="1400" dirty="0" err="1">
                <a:latin typeface="Abadi MT Condensed Light"/>
                <a:cs typeface="Abadi MT Condensed Light"/>
              </a:rPr>
              <a:t>much</a:t>
            </a:r>
            <a:r>
              <a:rPr lang="nl-NL" sz="1400" dirty="0">
                <a:latin typeface="Abadi MT Condensed Light"/>
                <a:cs typeface="Abadi MT Condensed Light"/>
              </a:rPr>
              <a:t> </a:t>
            </a:r>
            <a:r>
              <a:rPr lang="nl-NL" sz="1400" dirty="0" err="1">
                <a:latin typeface="Abadi MT Condensed Light"/>
                <a:cs typeface="Abadi MT Condensed Light"/>
              </a:rPr>
              <a:t>she’d</a:t>
            </a:r>
            <a:r>
              <a:rPr lang="nl-NL" sz="1400" dirty="0">
                <a:latin typeface="Abadi MT Condensed Light"/>
                <a:cs typeface="Abadi MT Condensed Light"/>
              </a:rPr>
              <a:t> been </a:t>
            </a:r>
            <a:r>
              <a:rPr lang="nl-NL" sz="1400" dirty="0" err="1">
                <a:latin typeface="Abadi MT Condensed Light"/>
                <a:cs typeface="Abadi MT Condensed Light"/>
              </a:rPr>
              <a:t>shielding</a:t>
            </a:r>
            <a:r>
              <a:rPr lang="nl-NL" sz="1400" dirty="0">
                <a:latin typeface="Abadi MT Condensed Light"/>
                <a:cs typeface="Abadi MT Condensed Light"/>
              </a:rPr>
              <a:t> me </a:t>
            </a:r>
            <a:r>
              <a:rPr lang="nl-NL" sz="1400" dirty="0" err="1">
                <a:latin typeface="Abadi MT Condensed Light"/>
                <a:cs typeface="Abadi MT Condensed Light"/>
              </a:rPr>
              <a:t>from</a:t>
            </a:r>
            <a:r>
              <a:rPr lang="nl-NL" sz="1400" dirty="0">
                <a:latin typeface="Abadi MT Condensed Light"/>
                <a:cs typeface="Abadi MT Condensed Light"/>
              </a:rPr>
              <a:t> </a:t>
            </a:r>
            <a:r>
              <a:rPr lang="nl-NL" sz="1400" dirty="0" err="1">
                <a:latin typeface="Abadi MT Condensed Light"/>
                <a:cs typeface="Abadi MT Condensed Light"/>
              </a:rPr>
              <a:t>my</a:t>
            </a:r>
            <a:r>
              <a:rPr lang="nl-NL" sz="1400" dirty="0">
                <a:latin typeface="Abadi MT Condensed Light"/>
                <a:cs typeface="Abadi MT Condensed Light"/>
              </a:rPr>
              <a:t> </a:t>
            </a:r>
            <a:r>
              <a:rPr lang="nl-NL" sz="1400" dirty="0" err="1">
                <a:latin typeface="Abadi MT Condensed Light"/>
                <a:cs typeface="Abadi MT Condensed Light"/>
              </a:rPr>
              <a:t>father’s</a:t>
            </a:r>
            <a:r>
              <a:rPr lang="nl-NL" sz="1400" dirty="0">
                <a:latin typeface="Abadi MT Condensed Light"/>
                <a:cs typeface="Abadi MT Condensed Light"/>
              </a:rPr>
              <a:t> </a:t>
            </a:r>
            <a:r>
              <a:rPr lang="nl-NL" sz="1400" dirty="0" err="1">
                <a:latin typeface="Abadi MT Condensed Light"/>
                <a:cs typeface="Abadi MT Condensed Light"/>
              </a:rPr>
              <a:t>mental</a:t>
            </a:r>
            <a:r>
              <a:rPr lang="nl-NL" sz="1400" dirty="0">
                <a:latin typeface="Abadi MT Condensed Light"/>
                <a:cs typeface="Abadi MT Condensed Light"/>
              </a:rPr>
              <a:t> state. He </a:t>
            </a:r>
            <a:r>
              <a:rPr lang="nl-NL" sz="1400" dirty="0" err="1">
                <a:latin typeface="Abadi MT Condensed Light"/>
                <a:cs typeface="Abadi MT Condensed Light"/>
              </a:rPr>
              <a:t>didn’t</a:t>
            </a:r>
            <a:r>
              <a:rPr lang="nl-NL" sz="1400" dirty="0">
                <a:latin typeface="Abadi MT Condensed Light"/>
                <a:cs typeface="Abadi MT Condensed Light"/>
              </a:rPr>
              <a:t> have </a:t>
            </a:r>
            <a:r>
              <a:rPr lang="nl-NL" sz="1400" dirty="0" err="1">
                <a:latin typeface="Abadi MT Condensed Light"/>
                <a:cs typeface="Abadi MT Condensed Light"/>
              </a:rPr>
              <a:t>alzheimers</a:t>
            </a:r>
            <a:r>
              <a:rPr lang="nl-NL" sz="1400" dirty="0">
                <a:latin typeface="Abadi MT Condensed Light"/>
                <a:cs typeface="Abadi MT Condensed Light"/>
              </a:rPr>
              <a:t>, but he had no short-term memory, </a:t>
            </a:r>
            <a:r>
              <a:rPr lang="nl-NL" sz="1400" dirty="0" err="1">
                <a:latin typeface="Abadi MT Condensed Light"/>
                <a:cs typeface="Abadi MT Condensed Light"/>
              </a:rPr>
              <a:t>and</a:t>
            </a:r>
            <a:r>
              <a:rPr lang="nl-NL" sz="1400" dirty="0">
                <a:latin typeface="Abadi MT Condensed Light"/>
                <a:cs typeface="Abadi MT Condensed Light"/>
              </a:rPr>
              <a:t> was </a:t>
            </a:r>
            <a:r>
              <a:rPr lang="nl-NL" sz="1400" dirty="0" err="1">
                <a:latin typeface="Abadi MT Condensed Light"/>
                <a:cs typeface="Abadi MT Condensed Light"/>
              </a:rPr>
              <a:t>often</a:t>
            </a:r>
            <a:r>
              <a:rPr lang="nl-NL" sz="1400" dirty="0">
                <a:latin typeface="Abadi MT Condensed Light"/>
                <a:cs typeface="Abadi MT Condensed Light"/>
              </a:rPr>
              <a:t> lost.</a:t>
            </a:r>
          </a:p>
          <a:p>
            <a:endParaRPr lang="nl-NL" sz="1400" dirty="0">
              <a:latin typeface="Abadi MT Condensed Light"/>
              <a:cs typeface="Abadi MT Condensed Light"/>
            </a:endParaRPr>
          </a:p>
          <a:p>
            <a:r>
              <a:rPr lang="nl-NL" sz="1400" dirty="0">
                <a:latin typeface="Abadi MT Condensed Light"/>
                <a:cs typeface="Abadi MT Condensed Light"/>
              </a:rPr>
              <a:t>I </a:t>
            </a:r>
            <a:r>
              <a:rPr lang="nl-NL" sz="1400" dirty="0" err="1">
                <a:latin typeface="Abadi MT Condensed Light"/>
                <a:cs typeface="Abadi MT Condensed Light"/>
              </a:rPr>
              <a:t>took</a:t>
            </a:r>
            <a:r>
              <a:rPr lang="nl-NL" sz="1400" dirty="0">
                <a:latin typeface="Abadi MT Condensed Light"/>
                <a:cs typeface="Abadi MT Condensed Light"/>
              </a:rPr>
              <a:t> </a:t>
            </a:r>
            <a:r>
              <a:rPr lang="nl-NL" sz="1400" dirty="0" err="1">
                <a:latin typeface="Abadi MT Condensed Light"/>
                <a:cs typeface="Abadi MT Condensed Light"/>
              </a:rPr>
              <a:t>him</a:t>
            </a:r>
            <a:r>
              <a:rPr lang="nl-NL" sz="1400" dirty="0">
                <a:latin typeface="Abadi MT Condensed Light"/>
                <a:cs typeface="Abadi MT Condensed Light"/>
              </a:rPr>
              <a:t> </a:t>
            </a:r>
            <a:r>
              <a:rPr lang="nl-NL" sz="1400" dirty="0" err="1">
                <a:latin typeface="Abadi MT Condensed Light"/>
                <a:cs typeface="Abadi MT Condensed Light"/>
              </a:rPr>
              <a:t>to</a:t>
            </a:r>
            <a:r>
              <a:rPr lang="nl-NL" sz="1400" dirty="0">
                <a:latin typeface="Abadi MT Condensed Light"/>
                <a:cs typeface="Abadi MT Condensed Light"/>
              </a:rPr>
              <a:t> the </a:t>
            </a:r>
            <a:r>
              <a:rPr lang="nl-NL" sz="1400" dirty="0" err="1">
                <a:latin typeface="Abadi MT Condensed Light"/>
                <a:cs typeface="Abadi MT Condensed Light"/>
              </a:rPr>
              <a:t>funeral</a:t>
            </a:r>
            <a:r>
              <a:rPr lang="nl-NL" sz="1400" dirty="0">
                <a:latin typeface="Abadi MT Condensed Light"/>
                <a:cs typeface="Abadi MT Condensed Light"/>
              </a:rPr>
              <a:t>, but </a:t>
            </a:r>
            <a:r>
              <a:rPr lang="nl-NL" sz="1400" dirty="0" err="1">
                <a:latin typeface="Abadi MT Condensed Light"/>
                <a:cs typeface="Abadi MT Condensed Light"/>
              </a:rPr>
              <a:t>when</a:t>
            </a:r>
            <a:r>
              <a:rPr lang="nl-NL" sz="1400" dirty="0">
                <a:latin typeface="Abadi MT Condensed Light"/>
                <a:cs typeface="Abadi MT Condensed Light"/>
              </a:rPr>
              <a:t> we </a:t>
            </a:r>
            <a:r>
              <a:rPr lang="nl-NL" sz="1400" dirty="0" err="1">
                <a:latin typeface="Abadi MT Condensed Light"/>
                <a:cs typeface="Abadi MT Condensed Light"/>
              </a:rPr>
              <a:t>got</a:t>
            </a:r>
            <a:r>
              <a:rPr lang="nl-NL" sz="1400" dirty="0">
                <a:latin typeface="Abadi MT Condensed Light"/>
                <a:cs typeface="Abadi MT Condensed Light"/>
              </a:rPr>
              <a:t> home, </a:t>
            </a:r>
            <a:r>
              <a:rPr lang="nl-NL" sz="1400" dirty="0" err="1">
                <a:latin typeface="Abadi MT Condensed Light"/>
                <a:cs typeface="Abadi MT Condensed Light"/>
              </a:rPr>
              <a:t>he’d</a:t>
            </a:r>
            <a:r>
              <a:rPr lang="nl-NL" sz="1400" dirty="0">
                <a:latin typeface="Abadi MT Condensed Light"/>
                <a:cs typeface="Abadi MT Condensed Light"/>
              </a:rPr>
              <a:t> keep </a:t>
            </a:r>
            <a:r>
              <a:rPr lang="nl-NL" sz="1400" dirty="0" err="1">
                <a:latin typeface="Abadi MT Condensed Light"/>
                <a:cs typeface="Abadi MT Condensed Light"/>
              </a:rPr>
              <a:t>asking</a:t>
            </a:r>
            <a:r>
              <a:rPr lang="nl-NL" sz="1400" dirty="0">
                <a:latin typeface="Abadi MT Condensed Light"/>
                <a:cs typeface="Abadi MT Condensed Light"/>
              </a:rPr>
              <a:t> me </a:t>
            </a:r>
            <a:r>
              <a:rPr lang="nl-NL" sz="1400" dirty="0" err="1">
                <a:latin typeface="Abadi MT Condensed Light"/>
                <a:cs typeface="Abadi MT Condensed Light"/>
              </a:rPr>
              <a:t>every</a:t>
            </a:r>
            <a:r>
              <a:rPr lang="nl-NL" sz="1400" dirty="0">
                <a:latin typeface="Abadi MT Condensed Light"/>
                <a:cs typeface="Abadi MT Condensed Light"/>
              </a:rPr>
              <a:t> 15 minutes </a:t>
            </a:r>
            <a:r>
              <a:rPr lang="nl-NL" sz="1400" dirty="0" err="1">
                <a:latin typeface="Abadi MT Condensed Light"/>
                <a:cs typeface="Abadi MT Condensed Light"/>
              </a:rPr>
              <a:t>where</a:t>
            </a:r>
            <a:r>
              <a:rPr lang="nl-NL" sz="1400" dirty="0">
                <a:latin typeface="Abadi MT Condensed Light"/>
                <a:cs typeface="Abadi MT Condensed Light"/>
              </a:rPr>
              <a:t> </a:t>
            </a:r>
            <a:r>
              <a:rPr lang="nl-NL" sz="1400" dirty="0" err="1">
                <a:latin typeface="Abadi MT Condensed Light"/>
                <a:cs typeface="Abadi MT Condensed Light"/>
              </a:rPr>
              <a:t>my</a:t>
            </a:r>
            <a:r>
              <a:rPr lang="nl-NL" sz="1400" dirty="0">
                <a:latin typeface="Abadi MT Condensed Light"/>
                <a:cs typeface="Abadi MT Condensed Light"/>
              </a:rPr>
              <a:t> </a:t>
            </a:r>
            <a:r>
              <a:rPr lang="nl-NL" sz="1400" dirty="0" err="1">
                <a:latin typeface="Abadi MT Condensed Light"/>
                <a:cs typeface="Abadi MT Condensed Light"/>
              </a:rPr>
              <a:t>mother</a:t>
            </a:r>
            <a:r>
              <a:rPr lang="nl-NL" sz="1400" dirty="0">
                <a:latin typeface="Abadi MT Condensed Light"/>
                <a:cs typeface="Abadi MT Condensed Light"/>
              </a:rPr>
              <a:t> was. I had </a:t>
            </a:r>
            <a:r>
              <a:rPr lang="nl-NL" sz="1400" dirty="0" err="1">
                <a:latin typeface="Abadi MT Condensed Light"/>
                <a:cs typeface="Abadi MT Condensed Light"/>
              </a:rPr>
              <a:t>to</a:t>
            </a:r>
            <a:r>
              <a:rPr lang="nl-NL" sz="1400" dirty="0">
                <a:latin typeface="Abadi MT Condensed Light"/>
                <a:cs typeface="Abadi MT Condensed Light"/>
              </a:rPr>
              <a:t> </a:t>
            </a:r>
            <a:r>
              <a:rPr lang="nl-NL" sz="1400" dirty="0" err="1">
                <a:latin typeface="Abadi MT Condensed Light"/>
                <a:cs typeface="Abadi MT Condensed Light"/>
              </a:rPr>
              <a:t>explain</a:t>
            </a:r>
            <a:r>
              <a:rPr lang="nl-NL" sz="1400" dirty="0">
                <a:latin typeface="Abadi MT Condensed Light"/>
                <a:cs typeface="Abadi MT Condensed Light"/>
              </a:rPr>
              <a:t> over </a:t>
            </a:r>
            <a:r>
              <a:rPr lang="nl-NL" sz="1400" dirty="0" err="1">
                <a:latin typeface="Abadi MT Condensed Light"/>
                <a:cs typeface="Abadi MT Condensed Light"/>
              </a:rPr>
              <a:t>and</a:t>
            </a:r>
            <a:r>
              <a:rPr lang="nl-NL" sz="1400" dirty="0">
                <a:latin typeface="Abadi MT Condensed Light"/>
                <a:cs typeface="Abadi MT Condensed Light"/>
              </a:rPr>
              <a:t> over </a:t>
            </a:r>
            <a:r>
              <a:rPr lang="nl-NL" sz="1400" dirty="0" err="1">
                <a:latin typeface="Abadi MT Condensed Light"/>
                <a:cs typeface="Abadi MT Condensed Light"/>
              </a:rPr>
              <a:t>again</a:t>
            </a:r>
            <a:r>
              <a:rPr lang="nl-NL" sz="1400" dirty="0">
                <a:latin typeface="Abadi MT Condensed Light"/>
                <a:cs typeface="Abadi MT Condensed Light"/>
              </a:rPr>
              <a:t>, </a:t>
            </a:r>
            <a:r>
              <a:rPr lang="nl-NL" sz="1400" dirty="0" err="1">
                <a:latin typeface="Abadi MT Condensed Light"/>
                <a:cs typeface="Abadi MT Condensed Light"/>
              </a:rPr>
              <a:t>that</a:t>
            </a:r>
            <a:r>
              <a:rPr lang="nl-NL" sz="1400" dirty="0">
                <a:latin typeface="Abadi MT Condensed Light"/>
                <a:cs typeface="Abadi MT Condensed Light"/>
              </a:rPr>
              <a:t> </a:t>
            </a:r>
            <a:r>
              <a:rPr lang="nl-NL" sz="1400" dirty="0" err="1">
                <a:latin typeface="Abadi MT Condensed Light"/>
                <a:cs typeface="Abadi MT Condensed Light"/>
              </a:rPr>
              <a:t>she</a:t>
            </a:r>
            <a:r>
              <a:rPr lang="nl-NL" sz="1400" dirty="0">
                <a:latin typeface="Abadi MT Condensed Light"/>
                <a:cs typeface="Abadi MT Condensed Light"/>
              </a:rPr>
              <a:t> had </a:t>
            </a:r>
            <a:r>
              <a:rPr lang="nl-NL" sz="1400" dirty="0" err="1">
                <a:latin typeface="Abadi MT Condensed Light"/>
                <a:cs typeface="Abadi MT Condensed Light"/>
              </a:rPr>
              <a:t>died</a:t>
            </a:r>
            <a:r>
              <a:rPr lang="nl-NL" sz="1400" dirty="0">
                <a:latin typeface="Abadi MT Condensed Light"/>
                <a:cs typeface="Abadi MT Condensed Light"/>
              </a:rPr>
              <a:t>.</a:t>
            </a:r>
          </a:p>
          <a:p>
            <a:endParaRPr lang="nl-NL" sz="1400" dirty="0">
              <a:latin typeface="Abadi MT Condensed Light"/>
              <a:cs typeface="Abadi MT Condensed Light"/>
            </a:endParaRPr>
          </a:p>
          <a:p>
            <a:r>
              <a:rPr lang="nl-NL" sz="1400" dirty="0" err="1">
                <a:latin typeface="Abadi MT Condensed Light"/>
                <a:cs typeface="Abadi MT Condensed Light"/>
              </a:rPr>
              <a:t>This</a:t>
            </a:r>
            <a:r>
              <a:rPr lang="nl-NL" sz="1400" dirty="0">
                <a:latin typeface="Abadi MT Condensed Light"/>
                <a:cs typeface="Abadi MT Condensed Light"/>
              </a:rPr>
              <a:t> was shocking </a:t>
            </a:r>
            <a:r>
              <a:rPr lang="nl-NL" sz="1400" dirty="0" err="1">
                <a:latin typeface="Abadi MT Condensed Light"/>
                <a:cs typeface="Abadi MT Condensed Light"/>
              </a:rPr>
              <a:t>news</a:t>
            </a:r>
            <a:r>
              <a:rPr lang="nl-NL" sz="1400" dirty="0">
                <a:latin typeface="Abadi MT Condensed Light"/>
                <a:cs typeface="Abadi MT Condensed Light"/>
              </a:rPr>
              <a:t> </a:t>
            </a:r>
            <a:r>
              <a:rPr lang="nl-NL" sz="1400" dirty="0" err="1">
                <a:latin typeface="Abadi MT Condensed Light"/>
                <a:cs typeface="Abadi MT Condensed Light"/>
              </a:rPr>
              <a:t>to</a:t>
            </a:r>
            <a:r>
              <a:rPr lang="nl-NL" sz="1400" dirty="0">
                <a:latin typeface="Abadi MT Condensed Light"/>
                <a:cs typeface="Abadi MT Condensed Light"/>
              </a:rPr>
              <a:t> </a:t>
            </a:r>
            <a:r>
              <a:rPr lang="nl-NL" sz="1400" dirty="0" err="1">
                <a:latin typeface="Abadi MT Condensed Light"/>
                <a:cs typeface="Abadi MT Condensed Light"/>
              </a:rPr>
              <a:t>him</a:t>
            </a:r>
            <a:r>
              <a:rPr lang="nl-NL" sz="1400" dirty="0">
                <a:latin typeface="Abadi MT Condensed Light"/>
                <a:cs typeface="Abadi MT Condensed Light"/>
              </a:rPr>
              <a:t>.</a:t>
            </a:r>
          </a:p>
          <a:p>
            <a:endParaRPr lang="nl-NL" sz="1400" dirty="0">
              <a:latin typeface="Abadi MT Condensed Light"/>
              <a:cs typeface="Abadi MT Condensed Light"/>
            </a:endParaRPr>
          </a:p>
          <a:p>
            <a:r>
              <a:rPr lang="nl-NL" sz="1400" dirty="0" err="1">
                <a:latin typeface="Abadi MT Condensed Light"/>
                <a:cs typeface="Abadi MT Condensed Light"/>
              </a:rPr>
              <a:t>Why</a:t>
            </a:r>
            <a:r>
              <a:rPr lang="nl-NL" sz="1400" dirty="0">
                <a:latin typeface="Abadi MT Condensed Light"/>
                <a:cs typeface="Abadi MT Condensed Light"/>
              </a:rPr>
              <a:t> had no-</a:t>
            </a:r>
            <a:r>
              <a:rPr lang="nl-NL" sz="1400" dirty="0" err="1">
                <a:latin typeface="Abadi MT Condensed Light"/>
                <a:cs typeface="Abadi MT Condensed Light"/>
              </a:rPr>
              <a:t>one</a:t>
            </a:r>
            <a:r>
              <a:rPr lang="nl-NL" sz="1400" dirty="0">
                <a:latin typeface="Abadi MT Condensed Light"/>
                <a:cs typeface="Abadi MT Condensed Light"/>
              </a:rPr>
              <a:t> </a:t>
            </a:r>
            <a:r>
              <a:rPr lang="nl-NL" sz="1400" dirty="0" err="1">
                <a:latin typeface="Abadi MT Condensed Light"/>
                <a:cs typeface="Abadi MT Condensed Light"/>
              </a:rPr>
              <a:t>told</a:t>
            </a:r>
            <a:r>
              <a:rPr lang="nl-NL" sz="1400" dirty="0">
                <a:latin typeface="Abadi MT Condensed Light"/>
                <a:cs typeface="Abadi MT Condensed Light"/>
              </a:rPr>
              <a:t> </a:t>
            </a:r>
            <a:r>
              <a:rPr lang="nl-NL" sz="1400" dirty="0" err="1">
                <a:latin typeface="Abadi MT Condensed Light"/>
                <a:cs typeface="Abadi MT Condensed Light"/>
              </a:rPr>
              <a:t>him</a:t>
            </a:r>
            <a:r>
              <a:rPr lang="nl-NL" sz="1400" dirty="0">
                <a:latin typeface="Abadi MT Condensed Light"/>
                <a:cs typeface="Abadi MT Condensed Light"/>
              </a:rPr>
              <a:t>?</a:t>
            </a:r>
          </a:p>
          <a:p>
            <a:r>
              <a:rPr lang="nl-NL" sz="1400" dirty="0" err="1">
                <a:latin typeface="Abadi MT Condensed Light"/>
                <a:cs typeface="Abadi MT Condensed Light"/>
              </a:rPr>
              <a:t>Why</a:t>
            </a:r>
            <a:r>
              <a:rPr lang="nl-NL" sz="1400" dirty="0">
                <a:latin typeface="Abadi MT Condensed Light"/>
                <a:cs typeface="Abadi MT Condensed Light"/>
              </a:rPr>
              <a:t> </a:t>
            </a:r>
            <a:r>
              <a:rPr lang="nl-NL" sz="1400" dirty="0" err="1">
                <a:latin typeface="Abadi MT Condensed Light"/>
                <a:cs typeface="Abadi MT Condensed Light"/>
              </a:rPr>
              <a:t>hadn’t</a:t>
            </a:r>
            <a:r>
              <a:rPr lang="nl-NL" sz="1400" dirty="0">
                <a:latin typeface="Abadi MT Condensed Light"/>
                <a:cs typeface="Abadi MT Condensed Light"/>
              </a:rPr>
              <a:t> I taken </a:t>
            </a:r>
            <a:r>
              <a:rPr lang="nl-NL" sz="1400" dirty="0" err="1">
                <a:latin typeface="Abadi MT Condensed Light"/>
                <a:cs typeface="Abadi MT Condensed Light"/>
              </a:rPr>
              <a:t>him</a:t>
            </a:r>
            <a:r>
              <a:rPr lang="nl-NL" sz="1400" dirty="0">
                <a:latin typeface="Abadi MT Condensed Light"/>
                <a:cs typeface="Abadi MT Condensed Light"/>
              </a:rPr>
              <a:t> </a:t>
            </a:r>
            <a:r>
              <a:rPr lang="nl-NL" sz="1400" dirty="0" err="1">
                <a:latin typeface="Abadi MT Condensed Light"/>
                <a:cs typeface="Abadi MT Condensed Light"/>
              </a:rPr>
              <a:t>to</a:t>
            </a:r>
            <a:r>
              <a:rPr lang="nl-NL" sz="1400" dirty="0">
                <a:latin typeface="Abadi MT Condensed Light"/>
                <a:cs typeface="Abadi MT Condensed Light"/>
              </a:rPr>
              <a:t> the </a:t>
            </a:r>
            <a:r>
              <a:rPr lang="nl-NL" sz="1400" dirty="0" err="1">
                <a:latin typeface="Abadi MT Condensed Light"/>
                <a:cs typeface="Abadi MT Condensed Light"/>
              </a:rPr>
              <a:t>funeral</a:t>
            </a:r>
            <a:r>
              <a:rPr lang="nl-NL" sz="1400" dirty="0">
                <a:latin typeface="Abadi MT Condensed Light"/>
                <a:cs typeface="Abadi MT Condensed Light"/>
              </a:rPr>
              <a:t>? </a:t>
            </a:r>
          </a:p>
          <a:p>
            <a:r>
              <a:rPr lang="nl-NL" sz="1400" dirty="0" err="1">
                <a:latin typeface="Abadi MT Condensed Light"/>
                <a:cs typeface="Abadi MT Condensed Light"/>
              </a:rPr>
              <a:t>Why</a:t>
            </a:r>
            <a:r>
              <a:rPr lang="nl-NL" sz="1400" dirty="0">
                <a:latin typeface="Abadi MT Condensed Light"/>
                <a:cs typeface="Abadi MT Condensed Light"/>
              </a:rPr>
              <a:t> </a:t>
            </a:r>
            <a:r>
              <a:rPr lang="nl-NL" sz="1400" dirty="0" err="1">
                <a:latin typeface="Abadi MT Condensed Light"/>
                <a:cs typeface="Abadi MT Condensed Light"/>
              </a:rPr>
              <a:t>hadn’t</a:t>
            </a:r>
            <a:r>
              <a:rPr lang="nl-NL" sz="1400" dirty="0">
                <a:latin typeface="Abadi MT Condensed Light"/>
                <a:cs typeface="Abadi MT Condensed Light"/>
              </a:rPr>
              <a:t> he </a:t>
            </a:r>
            <a:r>
              <a:rPr lang="nl-NL" sz="1400" dirty="0" err="1">
                <a:latin typeface="Abadi MT Condensed Light"/>
                <a:cs typeface="Abadi MT Condensed Light"/>
              </a:rPr>
              <a:t>visited</a:t>
            </a:r>
            <a:r>
              <a:rPr lang="nl-NL" sz="1400" dirty="0">
                <a:latin typeface="Abadi MT Condensed Light"/>
                <a:cs typeface="Abadi MT Condensed Light"/>
              </a:rPr>
              <a:t> her in the </a:t>
            </a:r>
            <a:r>
              <a:rPr lang="nl-NL" sz="1400" dirty="0" err="1">
                <a:latin typeface="Abadi MT Condensed Light"/>
                <a:cs typeface="Abadi MT Condensed Light"/>
              </a:rPr>
              <a:t>hospital</a:t>
            </a:r>
            <a:r>
              <a:rPr lang="nl-NL" sz="1400" dirty="0">
                <a:latin typeface="Abadi MT Condensed Light"/>
                <a:cs typeface="Abadi MT Condensed Light"/>
              </a:rPr>
              <a:t>?</a:t>
            </a:r>
          </a:p>
          <a:p>
            <a:endParaRPr lang="nl-NL" sz="1400" dirty="0">
              <a:latin typeface="Abadi MT Condensed Light"/>
              <a:cs typeface="Abadi MT Condensed Light"/>
            </a:endParaRPr>
          </a:p>
          <a:p>
            <a:r>
              <a:rPr lang="nl-NL" sz="1400" dirty="0">
                <a:latin typeface="Abadi MT Condensed Light"/>
                <a:cs typeface="Abadi MT Condensed Light"/>
              </a:rPr>
              <a:t>He had no memory of these events.</a:t>
            </a:r>
          </a:p>
          <a:p>
            <a:endParaRPr lang="nl-NL" sz="1400" dirty="0">
              <a:latin typeface="Abadi MT Condensed Light"/>
              <a:cs typeface="Abadi MT Condensed Light"/>
            </a:endParaRPr>
          </a:p>
          <a:p>
            <a:r>
              <a:rPr lang="nl-NL" sz="1400" dirty="0" err="1">
                <a:latin typeface="Abadi MT Condensed Light"/>
                <a:cs typeface="Abadi MT Condensed Light"/>
              </a:rPr>
              <a:t>After</a:t>
            </a:r>
            <a:r>
              <a:rPr lang="nl-NL" sz="1400" dirty="0">
                <a:latin typeface="Abadi MT Condensed Light"/>
                <a:cs typeface="Abadi MT Condensed Light"/>
              </a:rPr>
              <a:t> a </a:t>
            </a:r>
            <a:r>
              <a:rPr lang="nl-NL" sz="1400" dirty="0" err="1">
                <a:latin typeface="Abadi MT Condensed Light"/>
                <a:cs typeface="Abadi MT Condensed Light"/>
              </a:rPr>
              <a:t>while</a:t>
            </a:r>
            <a:r>
              <a:rPr lang="nl-NL" sz="1400" dirty="0">
                <a:latin typeface="Abadi MT Condensed Light"/>
                <a:cs typeface="Abadi MT Condensed Light"/>
              </a:rPr>
              <a:t>, I </a:t>
            </a:r>
            <a:r>
              <a:rPr lang="nl-NL" sz="1400" dirty="0" err="1">
                <a:latin typeface="Abadi MT Condensed Light"/>
                <a:cs typeface="Abadi MT Condensed Light"/>
              </a:rPr>
              <a:t>realized</a:t>
            </a:r>
            <a:r>
              <a:rPr lang="nl-NL" sz="1400" dirty="0">
                <a:latin typeface="Abadi MT Condensed Light"/>
                <a:cs typeface="Abadi MT Condensed Light"/>
              </a:rPr>
              <a:t> I </a:t>
            </a:r>
            <a:r>
              <a:rPr lang="nl-NL" sz="1400" dirty="0" err="1">
                <a:latin typeface="Abadi MT Condensed Light"/>
                <a:cs typeface="Abadi MT Condensed Light"/>
              </a:rPr>
              <a:t>couldn’t</a:t>
            </a:r>
            <a:r>
              <a:rPr lang="nl-NL" sz="1400" dirty="0">
                <a:latin typeface="Abadi MT Condensed Light"/>
                <a:cs typeface="Abadi MT Condensed Light"/>
              </a:rPr>
              <a:t> keep telling </a:t>
            </a:r>
            <a:r>
              <a:rPr lang="nl-NL" sz="1400" dirty="0" err="1">
                <a:latin typeface="Abadi MT Condensed Light"/>
                <a:cs typeface="Abadi MT Condensed Light"/>
              </a:rPr>
              <a:t>him</a:t>
            </a:r>
            <a:r>
              <a:rPr lang="nl-NL" sz="1400" dirty="0">
                <a:latin typeface="Abadi MT Condensed Light"/>
                <a:cs typeface="Abadi MT Condensed Light"/>
              </a:rPr>
              <a:t> </a:t>
            </a:r>
            <a:r>
              <a:rPr lang="nl-NL" sz="1400" dirty="0" err="1">
                <a:latin typeface="Abadi MT Condensed Light"/>
                <a:cs typeface="Abadi MT Condensed Light"/>
              </a:rPr>
              <a:t>that</a:t>
            </a:r>
            <a:r>
              <a:rPr lang="nl-NL" sz="1400" dirty="0">
                <a:latin typeface="Abadi MT Condensed Light"/>
                <a:cs typeface="Abadi MT Condensed Light"/>
              </a:rPr>
              <a:t> his </a:t>
            </a:r>
            <a:r>
              <a:rPr lang="nl-NL" sz="1400" dirty="0" err="1">
                <a:latin typeface="Abadi MT Condensed Light"/>
                <a:cs typeface="Abadi MT Condensed Light"/>
              </a:rPr>
              <a:t>wife</a:t>
            </a:r>
            <a:r>
              <a:rPr lang="nl-NL" sz="1400" dirty="0">
                <a:latin typeface="Abadi MT Condensed Light"/>
                <a:cs typeface="Abadi MT Condensed Light"/>
              </a:rPr>
              <a:t> had </a:t>
            </a:r>
            <a:r>
              <a:rPr lang="nl-NL" sz="1400" dirty="0" err="1">
                <a:latin typeface="Abadi MT Condensed Light"/>
                <a:cs typeface="Abadi MT Condensed Light"/>
              </a:rPr>
              <a:t>died</a:t>
            </a:r>
            <a:r>
              <a:rPr lang="nl-NL" sz="1400" dirty="0">
                <a:latin typeface="Abadi MT Condensed Light"/>
                <a:cs typeface="Abadi MT Condensed Light"/>
              </a:rPr>
              <a:t>. He </a:t>
            </a:r>
            <a:r>
              <a:rPr lang="nl-NL" sz="1400" dirty="0" err="1">
                <a:latin typeface="Abadi MT Condensed Light"/>
                <a:cs typeface="Abadi MT Condensed Light"/>
              </a:rPr>
              <a:t>didn’t</a:t>
            </a:r>
            <a:r>
              <a:rPr lang="nl-NL" sz="1400" dirty="0">
                <a:latin typeface="Abadi MT Condensed Light"/>
                <a:cs typeface="Abadi MT Condensed Light"/>
              </a:rPr>
              <a:t> </a:t>
            </a:r>
            <a:r>
              <a:rPr lang="nl-NL" sz="1400" dirty="0" err="1">
                <a:latin typeface="Abadi MT Condensed Light"/>
                <a:cs typeface="Abadi MT Condensed Light"/>
              </a:rPr>
              <a:t>remember</a:t>
            </a:r>
            <a:r>
              <a:rPr lang="nl-NL" sz="1400" dirty="0">
                <a:latin typeface="Abadi MT Condensed Light"/>
                <a:cs typeface="Abadi MT Condensed Light"/>
              </a:rPr>
              <a:t>, </a:t>
            </a:r>
            <a:r>
              <a:rPr lang="nl-NL" sz="1400" dirty="0" err="1">
                <a:latin typeface="Abadi MT Condensed Light"/>
                <a:cs typeface="Abadi MT Condensed Light"/>
              </a:rPr>
              <a:t>and</a:t>
            </a:r>
            <a:r>
              <a:rPr lang="nl-NL" sz="1400" dirty="0">
                <a:latin typeface="Abadi MT Condensed Light"/>
                <a:cs typeface="Abadi MT Condensed Light"/>
              </a:rPr>
              <a:t> </a:t>
            </a:r>
            <a:r>
              <a:rPr lang="nl-NL" sz="1400" dirty="0" err="1">
                <a:latin typeface="Abadi MT Condensed Light"/>
                <a:cs typeface="Abadi MT Condensed Light"/>
              </a:rPr>
              <a:t>it</a:t>
            </a:r>
            <a:r>
              <a:rPr lang="nl-NL" sz="1400" dirty="0">
                <a:latin typeface="Abadi MT Condensed Light"/>
                <a:cs typeface="Abadi MT Condensed Light"/>
              </a:rPr>
              <a:t> was </a:t>
            </a:r>
            <a:r>
              <a:rPr lang="nl-NL" sz="1400" dirty="0" err="1">
                <a:latin typeface="Abadi MT Condensed Light"/>
                <a:cs typeface="Abadi MT Condensed Light"/>
              </a:rPr>
              <a:t>killing</a:t>
            </a:r>
            <a:r>
              <a:rPr lang="nl-NL" sz="1400" dirty="0">
                <a:latin typeface="Abadi MT Condensed Light"/>
                <a:cs typeface="Abadi MT Condensed Light"/>
              </a:rPr>
              <a:t> </a:t>
            </a:r>
            <a:r>
              <a:rPr lang="nl-NL" sz="1400" dirty="0" err="1">
                <a:latin typeface="Abadi MT Condensed Light"/>
                <a:cs typeface="Abadi MT Condensed Light"/>
              </a:rPr>
              <a:t>both</a:t>
            </a:r>
            <a:r>
              <a:rPr lang="nl-NL" sz="1400" dirty="0">
                <a:latin typeface="Abadi MT Condensed Light"/>
                <a:cs typeface="Abadi MT Condensed Light"/>
              </a:rPr>
              <a:t> of </a:t>
            </a:r>
            <a:r>
              <a:rPr lang="nl-NL" sz="1400" dirty="0" err="1">
                <a:latin typeface="Abadi MT Condensed Light"/>
                <a:cs typeface="Abadi MT Condensed Light"/>
              </a:rPr>
              <a:t>us</a:t>
            </a:r>
            <a:r>
              <a:rPr lang="nl-NL" sz="1400" dirty="0">
                <a:latin typeface="Abadi MT Condensed Light"/>
                <a:cs typeface="Abadi MT Condensed Light"/>
              </a:rPr>
              <a:t>, </a:t>
            </a:r>
            <a:r>
              <a:rPr lang="nl-NL" sz="1400" dirty="0" err="1">
                <a:latin typeface="Abadi MT Condensed Light"/>
                <a:cs typeface="Abadi MT Condensed Light"/>
              </a:rPr>
              <a:t>to</a:t>
            </a:r>
            <a:r>
              <a:rPr lang="nl-NL" sz="1400" dirty="0">
                <a:latin typeface="Abadi MT Condensed Light"/>
                <a:cs typeface="Abadi MT Condensed Light"/>
              </a:rPr>
              <a:t> </a:t>
            </a:r>
            <a:r>
              <a:rPr lang="nl-NL" sz="1400" dirty="0" err="1">
                <a:latin typeface="Abadi MT Condensed Light"/>
                <a:cs typeface="Abadi MT Condensed Light"/>
              </a:rPr>
              <a:t>constantly</a:t>
            </a:r>
            <a:r>
              <a:rPr lang="nl-NL" sz="1400" dirty="0">
                <a:latin typeface="Abadi MT Condensed Light"/>
                <a:cs typeface="Abadi MT Condensed Light"/>
              </a:rPr>
              <a:t> re-live her </a:t>
            </a:r>
            <a:r>
              <a:rPr lang="nl-NL" sz="1400" dirty="0" err="1">
                <a:latin typeface="Abadi MT Condensed Light"/>
                <a:cs typeface="Abadi MT Condensed Light"/>
              </a:rPr>
              <a:t>death</a:t>
            </a:r>
            <a:r>
              <a:rPr lang="nl-NL" sz="1400" dirty="0">
                <a:latin typeface="Abadi MT Condensed Light"/>
                <a:cs typeface="Abadi MT Condensed Light"/>
              </a:rPr>
              <a:t>.</a:t>
            </a:r>
          </a:p>
          <a:p>
            <a:endParaRPr lang="nl-NL" sz="1400" dirty="0">
              <a:latin typeface="Abadi MT Condensed Light"/>
              <a:cs typeface="Abadi MT Condensed Light"/>
            </a:endParaRPr>
          </a:p>
          <a:p>
            <a:r>
              <a:rPr lang="nl-NL" sz="1400" dirty="0">
                <a:latin typeface="Abadi MT Condensed Light"/>
                <a:cs typeface="Abadi MT Condensed Light"/>
              </a:rPr>
              <a:t>I </a:t>
            </a:r>
            <a:r>
              <a:rPr lang="nl-NL" sz="1400" dirty="0" err="1">
                <a:latin typeface="Abadi MT Condensed Light"/>
                <a:cs typeface="Abadi MT Condensed Light"/>
              </a:rPr>
              <a:t>decided</a:t>
            </a:r>
            <a:r>
              <a:rPr lang="nl-NL" sz="1400" dirty="0">
                <a:latin typeface="Abadi MT Condensed Light"/>
                <a:cs typeface="Abadi MT Condensed Light"/>
              </a:rPr>
              <a:t> </a:t>
            </a:r>
            <a:r>
              <a:rPr lang="nl-NL" sz="1400" dirty="0" err="1">
                <a:latin typeface="Abadi MT Condensed Light"/>
                <a:cs typeface="Abadi MT Condensed Light"/>
              </a:rPr>
              <a:t>to</a:t>
            </a:r>
            <a:r>
              <a:rPr lang="nl-NL" sz="1400" dirty="0">
                <a:latin typeface="Abadi MT Condensed Light"/>
                <a:cs typeface="Abadi MT Condensed Light"/>
              </a:rPr>
              <a:t> </a:t>
            </a:r>
            <a:r>
              <a:rPr lang="nl-NL" sz="1400" dirty="0" err="1">
                <a:latin typeface="Abadi MT Condensed Light"/>
                <a:cs typeface="Abadi MT Condensed Light"/>
              </a:rPr>
              <a:t>tell</a:t>
            </a:r>
            <a:r>
              <a:rPr lang="nl-NL" sz="1400" dirty="0">
                <a:latin typeface="Abadi MT Condensed Light"/>
                <a:cs typeface="Abadi MT Condensed Light"/>
              </a:rPr>
              <a:t> </a:t>
            </a:r>
            <a:r>
              <a:rPr lang="nl-NL" sz="1400" dirty="0" err="1">
                <a:latin typeface="Abadi MT Condensed Light"/>
                <a:cs typeface="Abadi MT Condensed Light"/>
              </a:rPr>
              <a:t>him</a:t>
            </a:r>
            <a:r>
              <a:rPr lang="nl-NL" sz="1400" dirty="0">
                <a:latin typeface="Abadi MT Condensed Light"/>
                <a:cs typeface="Abadi MT Condensed Light"/>
              </a:rPr>
              <a:t> </a:t>
            </a:r>
            <a:r>
              <a:rPr lang="nl-NL" sz="1400" dirty="0" err="1">
                <a:latin typeface="Abadi MT Condensed Light"/>
                <a:cs typeface="Abadi MT Condensed Light"/>
              </a:rPr>
              <a:t>she’d</a:t>
            </a:r>
            <a:r>
              <a:rPr lang="nl-NL" sz="1400" dirty="0">
                <a:latin typeface="Abadi MT Condensed Light"/>
                <a:cs typeface="Abadi MT Condensed Light"/>
              </a:rPr>
              <a:t> </a:t>
            </a:r>
            <a:r>
              <a:rPr lang="nl-NL" sz="1400" dirty="0" err="1">
                <a:latin typeface="Abadi MT Condensed Light"/>
                <a:cs typeface="Abadi MT Condensed Light"/>
              </a:rPr>
              <a:t>gone</a:t>
            </a:r>
            <a:r>
              <a:rPr lang="nl-NL" sz="1400" dirty="0">
                <a:latin typeface="Abadi MT Condensed Light"/>
                <a:cs typeface="Abadi MT Condensed Light"/>
              </a:rPr>
              <a:t> </a:t>
            </a:r>
            <a:r>
              <a:rPr lang="nl-NL" sz="1400" dirty="0" err="1">
                <a:latin typeface="Abadi MT Condensed Light"/>
                <a:cs typeface="Abadi MT Condensed Light"/>
              </a:rPr>
              <a:t>to</a:t>
            </a:r>
            <a:r>
              <a:rPr lang="nl-NL" sz="1400" dirty="0">
                <a:latin typeface="Abadi MT Condensed Light"/>
                <a:cs typeface="Abadi MT Condensed Light"/>
              </a:rPr>
              <a:t> Paris, </a:t>
            </a:r>
            <a:r>
              <a:rPr lang="nl-NL" sz="1400" dirty="0" err="1">
                <a:latin typeface="Abadi MT Condensed Light"/>
                <a:cs typeface="Abadi MT Condensed Light"/>
              </a:rPr>
              <a:t>to</a:t>
            </a:r>
            <a:r>
              <a:rPr lang="nl-NL" sz="1400" dirty="0">
                <a:latin typeface="Abadi MT Condensed Light"/>
                <a:cs typeface="Abadi MT Condensed Light"/>
              </a:rPr>
              <a:t> take care of her </a:t>
            </a:r>
            <a:r>
              <a:rPr lang="nl-NL" sz="1400" dirty="0" err="1">
                <a:latin typeface="Abadi MT Condensed Light"/>
                <a:cs typeface="Abadi MT Condensed Light"/>
              </a:rPr>
              <a:t>brother</a:t>
            </a:r>
            <a:r>
              <a:rPr lang="nl-NL" sz="1400" dirty="0">
                <a:latin typeface="Abadi MT Condensed Light"/>
                <a:cs typeface="Abadi MT Condensed Light"/>
              </a:rPr>
              <a:t>, </a:t>
            </a:r>
            <a:r>
              <a:rPr lang="nl-NL" sz="1400" dirty="0" err="1">
                <a:latin typeface="Abadi MT Condensed Light"/>
                <a:cs typeface="Abadi MT Condensed Light"/>
              </a:rPr>
              <a:t>who</a:t>
            </a:r>
            <a:r>
              <a:rPr lang="nl-NL" sz="1400" dirty="0">
                <a:latin typeface="Abadi MT Condensed Light"/>
                <a:cs typeface="Abadi MT Condensed Light"/>
              </a:rPr>
              <a:t> was sick.</a:t>
            </a:r>
          </a:p>
          <a:p>
            <a:endParaRPr lang="nl-NL" sz="1400" dirty="0">
              <a:latin typeface="Abadi MT Condensed Light"/>
              <a:cs typeface="Abadi MT Condensed Light"/>
            </a:endParaRPr>
          </a:p>
          <a:p>
            <a:r>
              <a:rPr lang="nl-NL" sz="1400" dirty="0">
                <a:latin typeface="Abadi MT Condensed Light"/>
                <a:cs typeface="Abadi MT Condensed Light"/>
              </a:rPr>
              <a:t>‘Days </a:t>
            </a:r>
            <a:r>
              <a:rPr lang="nl-NL" sz="1400" dirty="0" err="1">
                <a:latin typeface="Abadi MT Condensed Light"/>
                <a:cs typeface="Abadi MT Condensed Light"/>
              </a:rPr>
              <a:t>with</a:t>
            </a:r>
            <a:r>
              <a:rPr lang="nl-NL" sz="1400" dirty="0">
                <a:latin typeface="Abadi MT Condensed Light"/>
                <a:cs typeface="Abadi MT Condensed Light"/>
              </a:rPr>
              <a:t> </a:t>
            </a:r>
            <a:r>
              <a:rPr lang="nl-NL" sz="1400" dirty="0" err="1">
                <a:latin typeface="Abadi MT Condensed Light"/>
                <a:cs typeface="Abadi MT Condensed Light"/>
              </a:rPr>
              <a:t>my</a:t>
            </a:r>
            <a:r>
              <a:rPr lang="nl-NL" sz="1400" dirty="0">
                <a:latin typeface="Abadi MT Condensed Light"/>
                <a:cs typeface="Abadi MT Condensed Light"/>
              </a:rPr>
              <a:t> </a:t>
            </a:r>
            <a:r>
              <a:rPr lang="nl-NL" sz="1400" dirty="0" err="1">
                <a:latin typeface="Abadi MT Condensed Light"/>
                <a:cs typeface="Abadi MT Condensed Light"/>
              </a:rPr>
              <a:t>father</a:t>
            </a:r>
            <a:r>
              <a:rPr lang="nl-NL" sz="1400" dirty="0">
                <a:latin typeface="Abadi MT Condensed Light"/>
                <a:cs typeface="Abadi MT Condensed Light"/>
              </a:rPr>
              <a:t>’ is a </a:t>
            </a:r>
            <a:r>
              <a:rPr lang="nl-NL" sz="1400" dirty="0" err="1">
                <a:latin typeface="Abadi MT Condensed Light"/>
                <a:cs typeface="Abadi MT Condensed Light"/>
              </a:rPr>
              <a:t>journal</a:t>
            </a:r>
            <a:r>
              <a:rPr lang="nl-NL" sz="1400" dirty="0">
                <a:latin typeface="Abadi MT Condensed Light"/>
                <a:cs typeface="Abadi MT Condensed Light"/>
              </a:rPr>
              <a:t>.</a:t>
            </a:r>
          </a:p>
          <a:p>
            <a:endParaRPr lang="nl-NL" sz="1400" dirty="0">
              <a:latin typeface="Abadi MT Condensed Light"/>
              <a:cs typeface="Abadi MT Condensed Light"/>
            </a:endParaRPr>
          </a:p>
          <a:p>
            <a:r>
              <a:rPr lang="nl-NL" sz="1400" dirty="0">
                <a:latin typeface="Abadi MT Condensed Light"/>
                <a:cs typeface="Abadi MT Condensed Light"/>
              </a:rPr>
              <a:t>A record of </a:t>
            </a:r>
            <a:r>
              <a:rPr lang="nl-NL" sz="1400" dirty="0" err="1">
                <a:latin typeface="Abadi MT Condensed Light"/>
                <a:cs typeface="Abadi MT Condensed Light"/>
              </a:rPr>
              <a:t>our</a:t>
            </a:r>
            <a:r>
              <a:rPr lang="nl-NL" sz="1400" dirty="0">
                <a:latin typeface="Abadi MT Condensed Light"/>
                <a:cs typeface="Abadi MT Condensed Light"/>
              </a:rPr>
              <a:t> </a:t>
            </a:r>
            <a:r>
              <a:rPr lang="nl-NL" sz="1400" dirty="0" err="1">
                <a:latin typeface="Abadi MT Condensed Light"/>
                <a:cs typeface="Abadi MT Condensed Light"/>
              </a:rPr>
              <a:t>relationship</a:t>
            </a:r>
            <a:r>
              <a:rPr lang="nl-NL" sz="1400" dirty="0">
                <a:latin typeface="Abadi MT Condensed Light"/>
                <a:cs typeface="Abadi MT Condensed Light"/>
              </a:rPr>
              <a:t>, </a:t>
            </a:r>
            <a:r>
              <a:rPr lang="nl-NL" sz="1400" dirty="0" err="1">
                <a:latin typeface="Abadi MT Condensed Light"/>
                <a:cs typeface="Abadi MT Condensed Light"/>
              </a:rPr>
              <a:t>and</a:t>
            </a:r>
            <a:r>
              <a:rPr lang="nl-NL" sz="1400" dirty="0">
                <a:latin typeface="Abadi MT Condensed Light"/>
                <a:cs typeface="Abadi MT Condensed Light"/>
              </a:rPr>
              <a:t> the time we </a:t>
            </a:r>
            <a:r>
              <a:rPr lang="nl-NL" sz="1400" dirty="0" err="1">
                <a:latin typeface="Abadi MT Condensed Light"/>
                <a:cs typeface="Abadi MT Condensed Light"/>
              </a:rPr>
              <a:t>spent</a:t>
            </a:r>
            <a:r>
              <a:rPr lang="nl-NL" sz="1400" dirty="0">
                <a:latin typeface="Abadi MT Condensed Light"/>
                <a:cs typeface="Abadi MT Condensed Light"/>
              </a:rPr>
              <a:t> over the last </a:t>
            </a:r>
            <a:r>
              <a:rPr lang="nl-NL" sz="1400" dirty="0" err="1">
                <a:latin typeface="Abadi MT Condensed Light"/>
                <a:cs typeface="Abadi MT Condensed Light"/>
              </a:rPr>
              <a:t>three</a:t>
            </a:r>
            <a:r>
              <a:rPr lang="nl-NL" sz="1400" dirty="0">
                <a:latin typeface="Abadi MT Condensed Light"/>
                <a:cs typeface="Abadi MT Condensed Light"/>
              </a:rPr>
              <a:t> </a:t>
            </a:r>
            <a:r>
              <a:rPr lang="nl-NL" sz="1400" dirty="0" err="1">
                <a:latin typeface="Abadi MT Condensed Light"/>
                <a:cs typeface="Abadi MT Condensed Light"/>
              </a:rPr>
              <a:t>years</a:t>
            </a:r>
            <a:r>
              <a:rPr lang="nl-NL" sz="1400" dirty="0">
                <a:latin typeface="Abadi MT Condensed Light"/>
                <a:cs typeface="Abadi MT Condensed Light"/>
              </a:rPr>
              <a:t>.</a:t>
            </a:r>
          </a:p>
          <a:p>
            <a:endParaRPr lang="nl-NL" dirty="0"/>
          </a:p>
        </p:txBody>
      </p:sp>
    </p:spTree>
    <p:extLst>
      <p:ext uri="{BB962C8B-B14F-4D97-AF65-F5344CB8AC3E}">
        <p14:creationId xmlns:p14="http://schemas.microsoft.com/office/powerpoint/2010/main" val="2645504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2"/>
          <a:srcRect t="13368" b="13368"/>
          <a:stretch>
            <a:fillRect/>
          </a:stretch>
        </p:blipFill>
        <p:spPr>
          <a:xfrm>
            <a:off x="182880" y="187961"/>
            <a:ext cx="3279137" cy="1803399"/>
          </a:xfrm>
        </p:spPr>
      </p:pic>
      <p:pic>
        <p:nvPicPr>
          <p:cNvPr id="7" name="Afbeelding 6"/>
          <p:cNvPicPr>
            <a:picLocks noChangeAspect="1"/>
          </p:cNvPicPr>
          <p:nvPr/>
        </p:nvPicPr>
        <p:blipFill>
          <a:blip r:embed="rId3"/>
          <a:stretch>
            <a:fillRect/>
          </a:stretch>
        </p:blipFill>
        <p:spPr>
          <a:xfrm>
            <a:off x="3657601" y="187961"/>
            <a:ext cx="2753360" cy="1803399"/>
          </a:xfrm>
          <a:prstGeom prst="rect">
            <a:avLst/>
          </a:prstGeom>
        </p:spPr>
      </p:pic>
      <p:pic>
        <p:nvPicPr>
          <p:cNvPr id="9" name="Afbeelding 8"/>
          <p:cNvPicPr>
            <a:picLocks noChangeAspect="1"/>
          </p:cNvPicPr>
          <p:nvPr/>
        </p:nvPicPr>
        <p:blipFill>
          <a:blip r:embed="rId4"/>
          <a:stretch>
            <a:fillRect/>
          </a:stretch>
        </p:blipFill>
        <p:spPr>
          <a:xfrm>
            <a:off x="6522720" y="2205106"/>
            <a:ext cx="2448559" cy="2101913"/>
          </a:xfrm>
          <a:prstGeom prst="rect">
            <a:avLst/>
          </a:prstGeom>
        </p:spPr>
      </p:pic>
      <p:pic>
        <p:nvPicPr>
          <p:cNvPr id="10" name="Afbeelding 9"/>
          <p:cNvPicPr>
            <a:picLocks noChangeAspect="1"/>
          </p:cNvPicPr>
          <p:nvPr/>
        </p:nvPicPr>
        <p:blipFill>
          <a:blip r:embed="rId5"/>
          <a:stretch>
            <a:fillRect/>
          </a:stretch>
        </p:blipFill>
        <p:spPr>
          <a:xfrm>
            <a:off x="182880" y="2163646"/>
            <a:ext cx="3279137" cy="2143373"/>
          </a:xfrm>
          <a:prstGeom prst="rect">
            <a:avLst/>
          </a:prstGeom>
        </p:spPr>
      </p:pic>
      <p:pic>
        <p:nvPicPr>
          <p:cNvPr id="11" name="Afbeelding 10"/>
          <p:cNvPicPr>
            <a:picLocks noChangeAspect="1"/>
          </p:cNvPicPr>
          <p:nvPr/>
        </p:nvPicPr>
        <p:blipFill>
          <a:blip r:embed="rId6"/>
          <a:stretch>
            <a:fillRect/>
          </a:stretch>
        </p:blipFill>
        <p:spPr>
          <a:xfrm>
            <a:off x="3657601" y="2163645"/>
            <a:ext cx="2753360" cy="2143374"/>
          </a:xfrm>
          <a:prstGeom prst="rect">
            <a:avLst/>
          </a:prstGeom>
        </p:spPr>
      </p:pic>
      <p:pic>
        <p:nvPicPr>
          <p:cNvPr id="12" name="Afbeelding 11"/>
          <p:cNvPicPr>
            <a:picLocks noChangeAspect="1"/>
          </p:cNvPicPr>
          <p:nvPr/>
        </p:nvPicPr>
        <p:blipFill>
          <a:blip r:embed="rId7"/>
          <a:stretch>
            <a:fillRect/>
          </a:stretch>
        </p:blipFill>
        <p:spPr>
          <a:xfrm>
            <a:off x="3657601" y="4399280"/>
            <a:ext cx="2753360" cy="2202336"/>
          </a:xfrm>
          <a:prstGeom prst="rect">
            <a:avLst/>
          </a:prstGeom>
        </p:spPr>
      </p:pic>
      <p:pic>
        <p:nvPicPr>
          <p:cNvPr id="13" name="Afbeelding 12"/>
          <p:cNvPicPr>
            <a:picLocks noChangeAspect="1"/>
          </p:cNvPicPr>
          <p:nvPr/>
        </p:nvPicPr>
        <p:blipFill>
          <a:blip r:embed="rId8"/>
          <a:stretch>
            <a:fillRect/>
          </a:stretch>
        </p:blipFill>
        <p:spPr>
          <a:xfrm>
            <a:off x="182880" y="4399280"/>
            <a:ext cx="3279137" cy="2202336"/>
          </a:xfrm>
          <a:prstGeom prst="rect">
            <a:avLst/>
          </a:prstGeom>
        </p:spPr>
      </p:pic>
      <p:pic>
        <p:nvPicPr>
          <p:cNvPr id="14" name="Afbeelding 13" descr="Schermafbeelding 2016-03-31 om 15.22.1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2720" y="4399280"/>
            <a:ext cx="2448559" cy="2202336"/>
          </a:xfrm>
          <a:prstGeom prst="rect">
            <a:avLst/>
          </a:prstGeom>
        </p:spPr>
      </p:pic>
      <p:pic>
        <p:nvPicPr>
          <p:cNvPr id="15" name="Afbeelding 14"/>
          <p:cNvPicPr>
            <a:picLocks noChangeAspect="1"/>
          </p:cNvPicPr>
          <p:nvPr/>
        </p:nvPicPr>
        <p:blipFill>
          <a:blip r:embed="rId10"/>
          <a:stretch>
            <a:fillRect/>
          </a:stretch>
        </p:blipFill>
        <p:spPr>
          <a:xfrm>
            <a:off x="6522720" y="187961"/>
            <a:ext cx="2448559" cy="1803399"/>
          </a:xfrm>
          <a:prstGeom prst="rect">
            <a:avLst/>
          </a:prstGeom>
        </p:spPr>
      </p:pic>
    </p:spTree>
    <p:extLst>
      <p:ext uri="{BB962C8B-B14F-4D97-AF65-F5344CB8AC3E}">
        <p14:creationId xmlns:p14="http://schemas.microsoft.com/office/powerpoint/2010/main" val="43378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5"/>
          <p:cNvPicPr>
            <a:picLocks noGrp="1" noChangeAspect="1"/>
          </p:cNvPicPr>
          <p:nvPr>
            <p:ph idx="1"/>
          </p:nvPr>
        </p:nvPicPr>
        <p:blipFill>
          <a:blip r:embed="rId2"/>
          <a:srcRect t="13368" b="13368"/>
          <a:stretch>
            <a:fillRect/>
          </a:stretch>
        </p:blipFill>
        <p:spPr>
          <a:xfrm>
            <a:off x="-1134704" y="0"/>
            <a:ext cx="11913540" cy="6858000"/>
          </a:xfrm>
        </p:spPr>
      </p:pic>
    </p:spTree>
    <p:extLst>
      <p:ext uri="{BB962C8B-B14F-4D97-AF65-F5344CB8AC3E}">
        <p14:creationId xmlns:p14="http://schemas.microsoft.com/office/powerpoint/2010/main" val="244569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983672" y="0"/>
            <a:ext cx="10407148" cy="6858000"/>
          </a:xfrm>
          <a:prstGeom prst="rect">
            <a:avLst/>
          </a:prstGeom>
        </p:spPr>
      </p:pic>
    </p:spTree>
    <p:extLst>
      <p:ext uri="{BB962C8B-B14F-4D97-AF65-F5344CB8AC3E}">
        <p14:creationId xmlns:p14="http://schemas.microsoft.com/office/powerpoint/2010/main" val="322610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0" y="0"/>
            <a:ext cx="9132109" cy="6858000"/>
          </a:xfrm>
          <a:prstGeom prst="rect">
            <a:avLst/>
          </a:prstGeom>
        </p:spPr>
      </p:pic>
    </p:spTree>
    <p:extLst>
      <p:ext uri="{BB962C8B-B14F-4D97-AF65-F5344CB8AC3E}">
        <p14:creationId xmlns:p14="http://schemas.microsoft.com/office/powerpoint/2010/main" val="675075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0"/>
            <a:ext cx="11930743" cy="7798403"/>
          </a:xfrm>
          <a:prstGeom prst="rect">
            <a:avLst/>
          </a:prstGeom>
        </p:spPr>
      </p:pic>
    </p:spTree>
    <p:extLst>
      <p:ext uri="{BB962C8B-B14F-4D97-AF65-F5344CB8AC3E}">
        <p14:creationId xmlns:p14="http://schemas.microsoft.com/office/powerpoint/2010/main" val="1587110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0"/>
            <a:ext cx="9137908" cy="6858000"/>
          </a:xfrm>
          <a:prstGeom prst="rect">
            <a:avLst/>
          </a:prstGeom>
        </p:spPr>
      </p:pic>
    </p:spTree>
    <p:extLst>
      <p:ext uri="{BB962C8B-B14F-4D97-AF65-F5344CB8AC3E}">
        <p14:creationId xmlns:p14="http://schemas.microsoft.com/office/powerpoint/2010/main" val="167362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0"/>
            <a:ext cx="9139844" cy="6858000"/>
          </a:xfrm>
          <a:prstGeom prst="rect">
            <a:avLst/>
          </a:prstGeom>
        </p:spPr>
      </p:pic>
    </p:spTree>
    <p:extLst>
      <p:ext uri="{BB962C8B-B14F-4D97-AF65-F5344CB8AC3E}">
        <p14:creationId xmlns:p14="http://schemas.microsoft.com/office/powerpoint/2010/main" val="4254255810"/>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TotalTime>
  <Words>650</Words>
  <Application>Microsoft Macintosh PowerPoint</Application>
  <PresentationFormat>Diavoorstelling (4:3)</PresentationFormat>
  <Paragraphs>59</Paragraphs>
  <Slides>15</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Abadi MT Condensed Light</vt:lpstr>
      <vt:lpstr>Arial</vt:lpstr>
      <vt:lpstr>Calibri</vt:lpstr>
      <vt:lpstr>Office-thema</vt:lpstr>
      <vt:lpstr>Days With My Father </vt:lpstr>
      <vt:lpstr>inleiding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Licht: de fotograaf heeft duidelijk gebruik gemaakt van daglicht. De foto wordt daardoor wat natuurlijker gemaakt. Je ziet het daglicht mooi fel vanuit de rechterkant schijnen op de personen. Het past bi het verhaal omdat (nogmaals) de focus op de personen worden gericht. 4. Beweging: de fotograaf heeft duidelijk gebruik gemaakt van bevriezen. Dat kun je zien aan dat ze gewoon stil staan en elkaar een knuffel geven, maar verder niks doen.  Dit past bij het verhaal, omdat het leven van de fotograaf zijn vader ook een soort van bevroren is.  5. Ruimte:  De fotograaf heeft duidelijk gebruik gemaakt van neutraalperspectief. Dat kun je zien aan dat je het hoofd van de moeder van de fotograaf recht van voren ziet.    </vt:lpstr>
      <vt:lpstr>conclusie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With My Father</dc:title>
  <dc:creator>Leerling</dc:creator>
  <cp:lastModifiedBy>Microsoft Office-gebruiker</cp:lastModifiedBy>
  <cp:revision>17</cp:revision>
  <dcterms:created xsi:type="dcterms:W3CDTF">2016-03-31T12:51:56Z</dcterms:created>
  <dcterms:modified xsi:type="dcterms:W3CDTF">2016-05-26T06:58:16Z</dcterms:modified>
</cp:coreProperties>
</file>